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55"/>
  </p:notesMasterIdLst>
  <p:sldIdLst>
    <p:sldId id="256" r:id="rId5"/>
    <p:sldId id="257" r:id="rId6"/>
    <p:sldId id="1254" r:id="rId7"/>
    <p:sldId id="410" r:id="rId8"/>
    <p:sldId id="258" r:id="rId9"/>
    <p:sldId id="398" r:id="rId10"/>
    <p:sldId id="397" r:id="rId11"/>
    <p:sldId id="1228" r:id="rId12"/>
    <p:sldId id="321" r:id="rId13"/>
    <p:sldId id="405" r:id="rId14"/>
    <p:sldId id="1252" r:id="rId15"/>
    <p:sldId id="1250" r:id="rId16"/>
    <p:sldId id="363" r:id="rId17"/>
    <p:sldId id="364" r:id="rId18"/>
    <p:sldId id="1255" r:id="rId19"/>
    <p:sldId id="411" r:id="rId20"/>
    <p:sldId id="1225" r:id="rId21"/>
    <p:sldId id="400" r:id="rId22"/>
    <p:sldId id="1861" r:id="rId23"/>
    <p:sldId id="326" r:id="rId24"/>
    <p:sldId id="325" r:id="rId25"/>
    <p:sldId id="1226" r:id="rId26"/>
    <p:sldId id="1227" r:id="rId27"/>
    <p:sldId id="1238" r:id="rId28"/>
    <p:sldId id="1242" r:id="rId29"/>
    <p:sldId id="1859" r:id="rId30"/>
    <p:sldId id="1555" r:id="rId31"/>
    <p:sldId id="1239" r:id="rId32"/>
    <p:sldId id="1240" r:id="rId33"/>
    <p:sldId id="1247" r:id="rId34"/>
    <p:sldId id="1256" r:id="rId35"/>
    <p:sldId id="1257" r:id="rId36"/>
    <p:sldId id="1259" r:id="rId37"/>
    <p:sldId id="1260" r:id="rId38"/>
    <p:sldId id="1266" r:id="rId39"/>
    <p:sldId id="1270" r:id="rId40"/>
    <p:sldId id="1854" r:id="rId41"/>
    <p:sldId id="1855" r:id="rId42"/>
    <p:sldId id="1267" r:id="rId43"/>
    <p:sldId id="1269" r:id="rId44"/>
    <p:sldId id="1263" r:id="rId45"/>
    <p:sldId id="1856" r:id="rId46"/>
    <p:sldId id="1733" r:id="rId47"/>
    <p:sldId id="1237" r:id="rId48"/>
    <p:sldId id="1243" r:id="rId49"/>
    <p:sldId id="1245" r:id="rId50"/>
    <p:sldId id="1246" r:id="rId51"/>
    <p:sldId id="1244" r:id="rId52"/>
    <p:sldId id="1248" r:id="rId53"/>
    <p:sldId id="1249" r:id="rId54"/>
  </p:sldIdLst>
  <p:sldSz cx="12192000" cy="6858000"/>
  <p:notesSz cx="6858000" cy="9144000"/>
  <p:embeddedFontLst>
    <p:embeddedFont>
      <p:font typeface="Encode Sans Black" pitchFamily="2" charset="-18"/>
      <p:bold r:id="rId56"/>
    </p:embeddedFont>
    <p:embeddedFont>
      <p:font typeface="Encode Sans ExtraBold" pitchFamily="2" charset="-18"/>
      <p:bold r:id="rId57"/>
    </p:embeddedFont>
    <p:embeddedFont>
      <p:font typeface="Encode Sans SemiExpandedBlack" charset="-18"/>
      <p:bold r:id="rId58"/>
      <p:italic r:id="rId59"/>
      <p:boldItalic r:id="rId60"/>
    </p:embeddedFont>
    <p:embeddedFont>
      <p:font typeface="Segoe UI" panose="020B0502040204020203" pitchFamily="34" charset="0"/>
      <p:regular r:id="rId61"/>
      <p:bold r:id="rId62"/>
      <p:italic r:id="rId63"/>
      <p:boldItalic r:id="rId64"/>
    </p:embeddedFont>
  </p:embeddedFontLst>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0022262-81FA-6953-EC0D-DD8D0A60A652}" name="Kubala Lukas" initials="LK" userId="S::kubalu05@upol.cz::9d63eee8-c050-4d53-ba6f-58d3a2066a75" providerId="AD"/>
  <p188:author id="{D7C3C089-6DCF-BED4-A16E-038E2302EA9A}" name="Faladová Tereza, Mgr." initials="TF" userId="S::tereza.faladova@mvcr.cz::31620686-98be-42d1-b923-f942f3b2591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821A"/>
    <a:srgbClr val="00B0F0"/>
    <a:srgbClr val="3A92B2"/>
    <a:srgbClr val="000003"/>
    <a:srgbClr val="03050A"/>
    <a:srgbClr val="000104"/>
    <a:srgbClr val="FF3300"/>
    <a:srgbClr val="000002"/>
    <a:srgbClr val="F523E6"/>
    <a:srgbClr val="8835A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69051D7-3534-4449-AB52-C8DA023C3C62}" v="6" dt="2025-11-26T14:04:42.301"/>
    <p1510:client id="{AAA5E823-CE07-01FB-FF74-98EC8518F310}" v="402" dt="2025-11-26T12:42:40.115"/>
    <p1510:client id="{E306937B-79D1-5DDB-25FF-EED8465E2017}" v="12" dt="2025-11-26T13:55:57.4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844" autoAdjust="0"/>
  </p:normalViewPr>
  <p:slideViewPr>
    <p:cSldViewPr snapToGrid="0">
      <p:cViewPr varScale="1">
        <p:scale>
          <a:sx n="110" d="100"/>
          <a:sy n="110" d="100"/>
        </p:scale>
        <p:origin x="898"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font" Target="fonts/font8.fntdata"/><Relationship Id="rId68"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3.fntdata"/><Relationship Id="rId66"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font" Target="fonts/font6.fntdata"/><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1.fntdata"/><Relationship Id="rId64" Type="http://schemas.openxmlformats.org/officeDocument/2006/relationships/font" Target="fonts/font9.fntdata"/><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4.fntdata"/><Relationship Id="rId67"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7.fntdata"/><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font" Target="fonts/font2.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5.fntdata"/><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16CA8F4-9BAC-4D49-9422-29E359C25042}" type="datetimeFigureOut">
              <a:rPr lang="cs-CZ" smtClean="0"/>
              <a:t>27.11.2025</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2CBCB1-5700-4D62-9270-9B608EA0EDB8}" type="slidenum">
              <a:rPr lang="cs-CZ" smtClean="0"/>
              <a:t>‹#›</a:t>
            </a:fld>
            <a:endParaRPr lang="cs-CZ"/>
          </a:p>
        </p:txBody>
      </p:sp>
    </p:spTree>
    <p:extLst>
      <p:ext uri="{BB962C8B-B14F-4D97-AF65-F5344CB8AC3E}">
        <p14:creationId xmlns:p14="http://schemas.microsoft.com/office/powerpoint/2010/main" val="31004989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idnes.cz/usti/zpravy/skautsti-vedouci-se-odvolali-proti-rozsudku-za-zneuzivani-deti.A140314_172612_usti-zpravy_alh" TargetMode="External"/><Relationship Id="rId7" Type="http://schemas.openxmlformats.org/officeDocument/2006/relationships/hyperlink" Target="https://zpravy.aktualne.cz/domaci/mertl-znasilneni-soud/r~12225e4a740011eea9eeac1f6b220ee8/" TargetMode="External"/><Relationship Id="rId2" Type="http://schemas.openxmlformats.org/officeDocument/2006/relationships/slide" Target="../slides/slide28.xml"/><Relationship Id="rId1" Type="http://schemas.openxmlformats.org/officeDocument/2006/relationships/notesMaster" Target="../notesMasters/notesMaster1.xml"/><Relationship Id="rId6" Type="http://schemas.openxmlformats.org/officeDocument/2006/relationships/hyperlink" Target="https://zpravy.aktualne.cz/domaci/muze-po-zneuziti-deti-propustili/r~f2966efe5d0c11ee8d680cc47ab5f122/" TargetMode="External"/><Relationship Id="rId5" Type="http://schemas.openxmlformats.org/officeDocument/2006/relationships/hyperlink" Target="https://www.reflex.cz/clanek/zpravy/97535/muze-ktery-vydiral-a-sexualne-zneuzil-39-chlapcu-soud-propustil-ve-vezeni-zustava-kvuli-stiznosti-zalobce.html" TargetMode="External"/><Relationship Id="rId4" Type="http://schemas.openxmlformats.org/officeDocument/2006/relationships/hyperlink" Target="https://www.novinky.cz/clanek/krimi-rikal-si-meluzin-a-s-piskotem-zneuzival-deti-soud-mu-dal-sanci-na-svobodu-40296870"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krkonossky.denik.cz/zlociny-a-soudy/za-zneuziti-desitek-divek-dostal-muz-8-5-let-vezeni-20160224.html" TargetMode="External"/><Relationship Id="rId2" Type="http://schemas.openxmlformats.org/officeDocument/2006/relationships/slide" Target="../slides/slide29.xml"/><Relationship Id="rId1" Type="http://schemas.openxmlformats.org/officeDocument/2006/relationships/notesMaster" Target="../notesMasters/notesMaster1.xml"/><Relationship Id="rId5" Type="http://schemas.openxmlformats.org/officeDocument/2006/relationships/hyperlink" Target="https://www.idnes.cz/hradec-kralove/zpravy/soud-za-zneuzivani-divek-na-trutnovsku.A160211_113104_hradec-zpravy_the" TargetMode="External"/><Relationship Id="rId4" Type="http://schemas.openxmlformats.org/officeDocument/2006/relationships/hyperlink" Target="https://www.idnes.cz/hradec-kralove/zpravy/rozsudek-nad-lukasem-bako-za-zneuzivani-divek.A160224_100443_hradec-zpravy_th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e-bezpeci.cz/index.php/ke-stazeni/vyzkumne-zpravy/158-sharenting-u-ceskych-rodicu-2022/file" TargetMode="External"/><Relationship Id="rId2" Type="http://schemas.openxmlformats.org/officeDocument/2006/relationships/slide" Target="../slides/slide42.xml"/><Relationship Id="rId1" Type="http://schemas.openxmlformats.org/officeDocument/2006/relationships/notesMaster" Target="../notesMasters/notesMaster1.xml"/><Relationship Id="rId5" Type="http://schemas.openxmlformats.org/officeDocument/2006/relationships/hyperlink" Target="https://www.e-bezpeci.cz/index.php/z-nasi-kuchyne/2687-rodice-chystate-se-s-detmi-na-dovolenou-tak-pozor-na-to-jake-fotky-deti-budete-tvorit-a-predevsim-sdilet-na-internetu-sharenting-muze-byt-nebezpecny" TargetMode="External"/><Relationship Id="rId4" Type="http://schemas.openxmlformats.org/officeDocument/2006/relationships/hyperlink" Target="https://www.e-bezpeci.cz/index.php/ke-stazeni/tiskoviny/108-sharenting-web/file" TargetMode="Externa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a:t>
            </a:fld>
            <a:endParaRPr lang="cs-CZ"/>
          </a:p>
        </p:txBody>
      </p:sp>
    </p:spTree>
    <p:extLst>
      <p:ext uri="{BB962C8B-B14F-4D97-AF65-F5344CB8AC3E}">
        <p14:creationId xmlns:p14="http://schemas.microsoft.com/office/powerpoint/2010/main" val="19480857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cs typeface="Calibri"/>
              </a:rPr>
              <a:t>Na </a:t>
            </a:r>
            <a:r>
              <a:rPr lang="en-US" err="1">
                <a:cs typeface="Calibri"/>
              </a:rPr>
              <a:t>tomto</a:t>
            </a:r>
            <a:r>
              <a:rPr lang="en-US">
                <a:cs typeface="Calibri"/>
              </a:rPr>
              <a:t> </a:t>
            </a:r>
            <a:r>
              <a:rPr lang="en-US" err="1">
                <a:cs typeface="Calibri"/>
              </a:rPr>
              <a:t>případu</a:t>
            </a:r>
            <a:r>
              <a:rPr lang="en-US">
                <a:cs typeface="Calibri"/>
              </a:rPr>
              <a:t> </a:t>
            </a:r>
            <a:r>
              <a:rPr lang="en-US" err="1">
                <a:cs typeface="Calibri"/>
              </a:rPr>
              <a:t>kyberšikany</a:t>
            </a:r>
            <a:r>
              <a:rPr lang="en-US">
                <a:cs typeface="Calibri"/>
              </a:rPr>
              <a:t> je </a:t>
            </a:r>
            <a:r>
              <a:rPr lang="en-US" err="1">
                <a:cs typeface="Calibri"/>
              </a:rPr>
              <a:t>možné</a:t>
            </a:r>
            <a:r>
              <a:rPr lang="en-US">
                <a:cs typeface="Calibri"/>
              </a:rPr>
              <a:t> </a:t>
            </a:r>
            <a:r>
              <a:rPr lang="en-US" err="1">
                <a:cs typeface="Calibri"/>
              </a:rPr>
              <a:t>demonstrovat</a:t>
            </a:r>
            <a:r>
              <a:rPr lang="en-US">
                <a:cs typeface="Calibri"/>
              </a:rPr>
              <a:t> </a:t>
            </a:r>
            <a:r>
              <a:rPr lang="en-US" err="1">
                <a:cs typeface="Calibri"/>
              </a:rPr>
              <a:t>dlouhodobost</a:t>
            </a:r>
            <a:r>
              <a:rPr lang="en-US">
                <a:cs typeface="Calibri"/>
              </a:rPr>
              <a:t> a </a:t>
            </a:r>
            <a:r>
              <a:rPr lang="en-US" err="1">
                <a:cs typeface="Calibri"/>
              </a:rPr>
              <a:t>intenzitu</a:t>
            </a:r>
            <a:r>
              <a:rPr lang="en-US">
                <a:cs typeface="Calibri"/>
              </a:rPr>
              <a:t> </a:t>
            </a:r>
            <a:r>
              <a:rPr lang="en-US" err="1">
                <a:cs typeface="Calibri"/>
              </a:rPr>
              <a:t>ubližování</a:t>
            </a:r>
            <a:r>
              <a:rPr lang="en-US">
                <a:cs typeface="Calibri"/>
              </a:rPr>
              <a:t> </a:t>
            </a:r>
            <a:r>
              <a:rPr lang="en-US" err="1">
                <a:cs typeface="Calibri"/>
              </a:rPr>
              <a:t>chlapci</a:t>
            </a:r>
            <a:r>
              <a:rPr lang="en-US">
                <a:cs typeface="Calibri"/>
              </a:rPr>
              <a:t>. </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11</a:t>
            </a:fld>
            <a:endParaRPr lang="cs-CZ"/>
          </a:p>
        </p:txBody>
      </p:sp>
    </p:spTree>
    <p:extLst>
      <p:ext uri="{BB962C8B-B14F-4D97-AF65-F5344CB8AC3E}">
        <p14:creationId xmlns:p14="http://schemas.microsoft.com/office/powerpoint/2010/main" val="4758663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12</a:t>
            </a:fld>
            <a:endParaRPr lang="cs-CZ"/>
          </a:p>
        </p:txBody>
      </p:sp>
    </p:spTree>
    <p:extLst>
      <p:ext uri="{BB962C8B-B14F-4D97-AF65-F5344CB8AC3E}">
        <p14:creationId xmlns:p14="http://schemas.microsoft.com/office/powerpoint/2010/main" val="18970887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dirty="0"/>
              <a:t>Základním pravidlem je:</a:t>
            </a:r>
          </a:p>
          <a:p>
            <a:pPr marL="228600" indent="-228600">
              <a:buAutoNum type="arabicPeriod"/>
            </a:pPr>
            <a:r>
              <a:rPr lang="cs-CZ" b="1" dirty="0"/>
              <a:t>Ukončit komunikaci, hlavně se nemstít, pořídit si důkazy.</a:t>
            </a:r>
          </a:p>
          <a:p>
            <a:pPr marL="228600" indent="-228600">
              <a:buAutoNum type="arabicPeriod"/>
            </a:pPr>
            <a:r>
              <a:rPr lang="cs-CZ" b="1" dirty="0"/>
              <a:t>Pokud útoky pokračují, zablokovat – ale až poté, co máme důkazy.</a:t>
            </a:r>
          </a:p>
          <a:p>
            <a:pPr marL="228600" indent="-228600">
              <a:buAutoNum type="arabicPeriod"/>
            </a:pPr>
            <a:r>
              <a:rPr lang="cs-CZ" b="1" dirty="0"/>
              <a:t>Nakonec oznámit útok dospělým či poradnám…</a:t>
            </a:r>
          </a:p>
          <a:p>
            <a:pPr marL="228600" indent="-228600">
              <a:buAutoNum type="arabicPeriod"/>
            </a:pPr>
            <a:endParaRPr lang="cs-CZ" dirty="0"/>
          </a:p>
          <a:p>
            <a:pPr marL="0" indent="0">
              <a:buNone/>
            </a:pPr>
            <a:r>
              <a:rPr lang="cs-CZ" sz="1800" dirty="0">
                <a:effectLst/>
                <a:latin typeface="Segoe UI" panose="020B0502040204020203" pitchFamily="34" charset="0"/>
                <a:ea typeface="Calibri" panose="020F0502020204030204" pitchFamily="34" charset="0"/>
                <a:cs typeface="Arial" panose="020B0604020202020204" pitchFamily="34" charset="0"/>
              </a:rPr>
              <a:t>Pokud dítě zažívá kyberšikanu je třeba </a:t>
            </a:r>
            <a:r>
              <a:rPr lang="cs-CZ" sz="1800" b="1" dirty="0">
                <a:effectLst/>
                <a:latin typeface="Segoe UI" panose="020B0502040204020203" pitchFamily="34" charset="0"/>
                <a:ea typeface="Calibri" panose="020F0502020204030204" pitchFamily="34" charset="0"/>
                <a:cs typeface="Arial" panose="020B0604020202020204" pitchFamily="34" charset="0"/>
              </a:rPr>
              <a:t>zachovat klid</a:t>
            </a:r>
            <a:r>
              <a:rPr lang="cs-CZ" sz="1800" dirty="0">
                <a:effectLst/>
                <a:latin typeface="Segoe UI" panose="020B0502040204020203" pitchFamily="34" charset="0"/>
                <a:ea typeface="Calibri" panose="020F0502020204030204" pitchFamily="34" charset="0"/>
                <a:cs typeface="Arial" panose="020B0604020202020204" pitchFamily="34" charset="0"/>
              </a:rPr>
              <a:t> a </a:t>
            </a:r>
            <a:r>
              <a:rPr lang="cs-CZ" sz="1800" b="1" dirty="0">
                <a:effectLst/>
                <a:latin typeface="Segoe UI" panose="020B0502040204020203" pitchFamily="34" charset="0"/>
                <a:ea typeface="Calibri" panose="020F0502020204030204" pitchFamily="34" charset="0"/>
                <a:cs typeface="Arial" panose="020B0604020202020204" pitchFamily="34" charset="0"/>
              </a:rPr>
              <a:t>pořídit si důkazy</a:t>
            </a:r>
            <a:r>
              <a:rPr lang="cs-CZ" sz="1800" dirty="0">
                <a:effectLst/>
                <a:latin typeface="Segoe UI" panose="020B0502040204020203" pitchFamily="34" charset="0"/>
                <a:ea typeface="Calibri" panose="020F0502020204030204" pitchFamily="34" charset="0"/>
                <a:cs typeface="Arial" panose="020B0604020202020204" pitchFamily="34" charset="0"/>
              </a:rPr>
              <a:t> o tom, že kyberšikana skutečně probíhá (např. uložit si </a:t>
            </a:r>
            <a:r>
              <a:rPr lang="cs-CZ" sz="1800" dirty="0" err="1">
                <a:effectLst/>
                <a:latin typeface="Segoe UI" panose="020B0502040204020203" pitchFamily="34" charset="0"/>
                <a:ea typeface="Calibri" panose="020F0502020204030204" pitchFamily="34" charset="0"/>
                <a:cs typeface="Arial" panose="020B0604020202020204" pitchFamily="34" charset="0"/>
              </a:rPr>
              <a:t>screeny</a:t>
            </a:r>
            <a:r>
              <a:rPr lang="cs-CZ" sz="1800" dirty="0">
                <a:effectLst/>
                <a:latin typeface="Segoe UI" panose="020B0502040204020203" pitchFamily="34" charset="0"/>
                <a:ea typeface="Calibri" panose="020F0502020204030204" pitchFamily="34" charset="0"/>
                <a:cs typeface="Arial" panose="020B0604020202020204" pitchFamily="34" charset="0"/>
              </a:rPr>
              <a:t> komunikace apod.). Poté je dobré </a:t>
            </a:r>
            <a:r>
              <a:rPr lang="cs-CZ" sz="1800" b="1" dirty="0">
                <a:effectLst/>
                <a:latin typeface="Segoe UI" panose="020B0502040204020203" pitchFamily="34" charset="0"/>
                <a:ea typeface="Calibri" panose="020F0502020204030204" pitchFamily="34" charset="0"/>
                <a:cs typeface="Arial" panose="020B0604020202020204" pitchFamily="34" charset="0"/>
              </a:rPr>
              <a:t>zjistit příčinu</a:t>
            </a:r>
            <a:r>
              <a:rPr lang="cs-CZ" sz="1800" dirty="0">
                <a:effectLst/>
                <a:latin typeface="Segoe UI" panose="020B0502040204020203" pitchFamily="34" charset="0"/>
                <a:ea typeface="Calibri" panose="020F0502020204030204" pitchFamily="34" charset="0"/>
                <a:cs typeface="Arial" panose="020B0604020202020204" pitchFamily="34" charset="0"/>
              </a:rPr>
              <a:t>, proč k útoku dochází – někdy může jít třeba o nedorozumění, které se snadno vysvětlí a kyberšikanu půjde rychle zastavit. Určitě je vhodné </a:t>
            </a:r>
            <a:r>
              <a:rPr lang="cs-CZ" sz="1800" b="1" dirty="0">
                <a:effectLst/>
                <a:latin typeface="Segoe UI" panose="020B0502040204020203" pitchFamily="34" charset="0"/>
                <a:ea typeface="Calibri" panose="020F0502020204030204" pitchFamily="34" charset="0"/>
                <a:cs typeface="Arial" panose="020B0604020202020204" pitchFamily="34" charset="0"/>
              </a:rPr>
              <a:t>omezit komunikaci s agresorem</a:t>
            </a:r>
            <a:r>
              <a:rPr lang="cs-CZ" sz="1800" dirty="0">
                <a:effectLst/>
                <a:latin typeface="Segoe UI" panose="020B0502040204020203" pitchFamily="34" charset="0"/>
                <a:ea typeface="Calibri" panose="020F0502020204030204" pitchFamily="34" charset="0"/>
                <a:cs typeface="Arial" panose="020B0604020202020204" pitchFamily="34" charset="0"/>
              </a:rPr>
              <a:t>, hlavně mu nenadávat, nenapadat ho, nemotivovat ho k dalšímu útoku. Pokud pachatel neustává v šíření nenávisti, můžeme ho zablokovat (ale až po pořízení důkazů). Dobré je také </a:t>
            </a:r>
            <a:r>
              <a:rPr lang="cs-CZ" sz="1800" b="1" dirty="0">
                <a:effectLst/>
                <a:latin typeface="Segoe UI" panose="020B0502040204020203" pitchFamily="34" charset="0"/>
                <a:ea typeface="Calibri" panose="020F0502020204030204" pitchFamily="34" charset="0"/>
                <a:cs typeface="Arial" panose="020B0604020202020204" pitchFamily="34" charset="0"/>
              </a:rPr>
              <a:t>oznámit útok dospělým</a:t>
            </a:r>
            <a:r>
              <a:rPr lang="cs-CZ" sz="1800" dirty="0">
                <a:effectLst/>
                <a:latin typeface="Segoe UI" panose="020B0502040204020203" pitchFamily="34" charset="0"/>
                <a:ea typeface="Calibri" panose="020F0502020204030204" pitchFamily="34" charset="0"/>
                <a:cs typeface="Arial" panose="020B0604020202020204" pitchFamily="34" charset="0"/>
              </a:rPr>
              <a:t> (rodiči, učiteli) – mohou ti pomoci s řešením. Z pohledu oběti je také důležité </a:t>
            </a:r>
            <a:r>
              <a:rPr lang="cs-CZ" sz="1800" b="1" dirty="0">
                <a:effectLst/>
                <a:latin typeface="Segoe UI" panose="020B0502040204020203" pitchFamily="34" charset="0"/>
                <a:ea typeface="Calibri" panose="020F0502020204030204" pitchFamily="34" charset="0"/>
                <a:cs typeface="Arial" panose="020B0604020202020204" pitchFamily="34" charset="0"/>
              </a:rPr>
              <a:t>žádat konečný verdikt</a:t>
            </a:r>
            <a:r>
              <a:rPr lang="cs-CZ" sz="1800" dirty="0">
                <a:effectLst/>
                <a:latin typeface="Segoe UI" panose="020B0502040204020203" pitchFamily="34" charset="0"/>
                <a:ea typeface="Calibri" panose="020F0502020204030204" pitchFamily="34" charset="0"/>
                <a:cs typeface="Arial" panose="020B0604020202020204" pitchFamily="34" charset="0"/>
              </a:rPr>
              <a:t> – dítě potřebuje vědět, jak byla kyberšikana dořešena, zda byli agresoři potrestání a jak je zajištěno, že už se tento problém nebude opakovat.</a:t>
            </a:r>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13</a:t>
            </a:fld>
            <a:endParaRPr lang="cs-CZ"/>
          </a:p>
        </p:txBody>
      </p:sp>
    </p:spTree>
    <p:extLst>
      <p:ext uri="{BB962C8B-B14F-4D97-AF65-F5344CB8AC3E}">
        <p14:creationId xmlns:p14="http://schemas.microsoft.com/office/powerpoint/2010/main" val="3617445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800" kern="100">
                <a:effectLst/>
                <a:latin typeface="Calibri" panose="020F0502020204030204" pitchFamily="34" charset="0"/>
                <a:ea typeface="Calibri" panose="020F0502020204030204" pitchFamily="34" charset="0"/>
                <a:cs typeface="Times New Roman" panose="02020603050405020304" pitchFamily="18" charset="0"/>
              </a:rPr>
              <a:t>Vysvětlete žákům, že v takovém případě stačí oběti poradit, kam se může obrátit o pomoc. Případně ji alespoň dodat odvahu, aby daný problém začala řešit.</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14</a:t>
            </a:fld>
            <a:endParaRPr lang="cs-CZ"/>
          </a:p>
        </p:txBody>
      </p:sp>
    </p:spTree>
    <p:extLst>
      <p:ext uri="{BB962C8B-B14F-4D97-AF65-F5344CB8AC3E}">
        <p14:creationId xmlns:p14="http://schemas.microsoft.com/office/powerpoint/2010/main" val="24702689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15</a:t>
            </a:fld>
            <a:endParaRPr lang="cs-CZ"/>
          </a:p>
        </p:txBody>
      </p:sp>
    </p:spTree>
    <p:extLst>
      <p:ext uri="{BB962C8B-B14F-4D97-AF65-F5344CB8AC3E}">
        <p14:creationId xmlns:p14="http://schemas.microsoft.com/office/powerpoint/2010/main" val="16138234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en-US">
                <a:cs typeface="Calibri"/>
              </a:rPr>
              <a:t>Zde je </a:t>
            </a:r>
            <a:r>
              <a:rPr lang="en-US" err="1">
                <a:cs typeface="Calibri"/>
              </a:rPr>
              <a:t>vhodné</a:t>
            </a:r>
            <a:r>
              <a:rPr lang="en-US">
                <a:cs typeface="Calibri"/>
              </a:rPr>
              <a:t> </a:t>
            </a:r>
            <a:r>
              <a:rPr lang="en-US" err="1">
                <a:cs typeface="Calibri"/>
              </a:rPr>
              <a:t>zeptat</a:t>
            </a:r>
            <a:r>
              <a:rPr lang="en-US">
                <a:cs typeface="Calibri"/>
              </a:rPr>
              <a:t> se </a:t>
            </a:r>
            <a:r>
              <a:rPr lang="en-US" err="1">
                <a:cs typeface="Calibri"/>
              </a:rPr>
              <a:t>žáků</a:t>
            </a:r>
            <a:r>
              <a:rPr lang="en-US">
                <a:cs typeface="Calibri"/>
              </a:rPr>
              <a:t> Co je sexting. </a:t>
            </a:r>
            <a:r>
              <a:rPr lang="en-US" err="1">
                <a:cs typeface="Calibri"/>
              </a:rPr>
              <a:t>Následně</a:t>
            </a:r>
            <a:r>
              <a:rPr lang="en-US">
                <a:cs typeface="Calibri"/>
              </a:rPr>
              <a:t> je </a:t>
            </a:r>
            <a:r>
              <a:rPr lang="en-US" err="1">
                <a:cs typeface="Calibri"/>
              </a:rPr>
              <a:t>vhodné</a:t>
            </a:r>
            <a:r>
              <a:rPr lang="en-US">
                <a:cs typeface="Calibri"/>
              </a:rPr>
              <a:t> </a:t>
            </a:r>
            <a:r>
              <a:rPr lang="en-US" err="1">
                <a:cs typeface="Calibri"/>
              </a:rPr>
              <a:t>jejich</a:t>
            </a:r>
            <a:r>
              <a:rPr lang="en-US">
                <a:cs typeface="Calibri"/>
              </a:rPr>
              <a:t> </a:t>
            </a:r>
            <a:r>
              <a:rPr lang="en-US" err="1">
                <a:cs typeface="Calibri"/>
              </a:rPr>
              <a:t>odpovědi</a:t>
            </a:r>
            <a:r>
              <a:rPr lang="en-US">
                <a:cs typeface="Calibri"/>
              </a:rPr>
              <a:t> </a:t>
            </a:r>
            <a:r>
              <a:rPr lang="en-US" err="1">
                <a:cs typeface="Calibri"/>
              </a:rPr>
              <a:t>shrnout</a:t>
            </a:r>
            <a:r>
              <a:rPr lang="en-US">
                <a:cs typeface="Calibri"/>
              </a:rPr>
              <a:t> a sexting </a:t>
            </a:r>
            <a:r>
              <a:rPr lang="en-US" err="1">
                <a:cs typeface="Calibri"/>
              </a:rPr>
              <a:t>popsat</a:t>
            </a:r>
            <a:r>
              <a:rPr lang="en-US">
                <a:cs typeface="Calibri"/>
              </a:rPr>
              <a:t>.</a:t>
            </a:r>
          </a:p>
          <a:p>
            <a:endParaRPr lang="en-US">
              <a:cs typeface="Calibri"/>
            </a:endParaRPr>
          </a:p>
          <a:p>
            <a:r>
              <a:rPr lang="cs-CZ"/>
              <a:t>Za </a:t>
            </a:r>
            <a:r>
              <a:rPr lang="cs-CZ" b="1" err="1"/>
              <a:t>sexting</a:t>
            </a:r>
            <a:r>
              <a:rPr lang="cs-CZ" b="1"/>
              <a:t> </a:t>
            </a:r>
            <a:r>
              <a:rPr lang="cs-CZ"/>
              <a:t>označujeme </a:t>
            </a:r>
            <a:r>
              <a:rPr lang="cs-CZ" b="1"/>
              <a:t>dobrovolné sdílení vlastních intimních materiálů (fotografií, videí, má však i textovou podobu) – a to zpravidla v online prostředí.</a:t>
            </a:r>
            <a:endParaRPr lang="en-US"/>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16</a:t>
            </a:fld>
            <a:endParaRPr lang="cs-CZ"/>
          </a:p>
        </p:txBody>
      </p:sp>
    </p:spTree>
    <p:extLst>
      <p:ext uri="{BB962C8B-B14F-4D97-AF65-F5344CB8AC3E}">
        <p14:creationId xmlns:p14="http://schemas.microsoft.com/office/powerpoint/2010/main" val="1491842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cs typeface="Calibri"/>
              </a:rPr>
              <a:t>Dítě (podle § 126 trestní zákona </a:t>
            </a:r>
            <a:r>
              <a:rPr lang="cs-CZ" dirty="0" err="1">
                <a:cs typeface="Calibri"/>
              </a:rPr>
              <a:t>zákona</a:t>
            </a:r>
            <a:r>
              <a:rPr lang="cs-CZ" dirty="0">
                <a:cs typeface="Calibri"/>
              </a:rPr>
              <a:t> osoba mladší 18 let) může vytvářet své vlastní selfie, včetně selfie obnažených. Riskuje však, že se MŮŽE stát pachatelem trestného činu - tj. i jedinec mladší 18 let se může dopouštět TČ (např. výroby tzv. dětské pornografie viz níže).</a:t>
            </a:r>
          </a:p>
          <a:p>
            <a:endParaRPr lang="cs-CZ" dirty="0">
              <a:cs typeface="Calibri"/>
            </a:endParaRPr>
          </a:p>
          <a:p>
            <a:r>
              <a:rPr lang="cs-CZ" dirty="0">
                <a:cs typeface="Calibri"/>
              </a:rPr>
              <a:t>Konkrétní situace se pak posuzují individuálně.</a:t>
            </a:r>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17</a:t>
            </a:fld>
            <a:endParaRPr lang="cs-CZ"/>
          </a:p>
        </p:txBody>
      </p:sp>
    </p:spTree>
    <p:extLst>
      <p:ext uri="{BB962C8B-B14F-4D97-AF65-F5344CB8AC3E}">
        <p14:creationId xmlns:p14="http://schemas.microsoft.com/office/powerpoint/2010/main" val="31101038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cs typeface="Calibri"/>
              </a:rPr>
              <a:t>V rámci </a:t>
            </a:r>
            <a:r>
              <a:rPr lang="cs-CZ" dirty="0" err="1">
                <a:cs typeface="Calibri"/>
              </a:rPr>
              <a:t>sextingu</a:t>
            </a:r>
            <a:r>
              <a:rPr lang="cs-CZ" dirty="0">
                <a:cs typeface="Calibri"/>
              </a:rPr>
              <a:t> se MŮŽEME stát pachateli přestupků či trestných činů (§ 192 TZ Výroba a jiné nakládání s dětskou pornografií, § 191 TZ Šíření pornografie, § 201 TZ Ohrožování výchovy dítěte, § 193b TZ Navazování nedovolených kontaktů s dítětem, § 193a TZ Účast na pornografickém představení, § 186 Sexuální nátlak apod.). </a:t>
            </a:r>
          </a:p>
          <a:p>
            <a:endParaRPr lang="cs-CZ" dirty="0">
              <a:cs typeface="Calibri"/>
            </a:endParaRPr>
          </a:p>
          <a:p>
            <a:r>
              <a:rPr lang="cs-CZ" dirty="0">
                <a:cs typeface="Calibri"/>
              </a:rPr>
              <a:t>Zatímco konsensuální </a:t>
            </a:r>
            <a:r>
              <a:rPr lang="cs-CZ" dirty="0" err="1">
                <a:cs typeface="Calibri"/>
              </a:rPr>
              <a:t>sexting</a:t>
            </a:r>
            <a:r>
              <a:rPr lang="cs-CZ" dirty="0">
                <a:cs typeface="Calibri"/>
              </a:rPr>
              <a:t> mezi dospělými osobami není na podkladě aktuálně účinného znění trestního zákoníku možné kriminalizovat, jinak tomu může být při účasti osob mladších osmnácti let. V určitých případech se osoby mladší osmnácti let mohou dopouštět protiprávního jednání v oblasti výroby či šíření dětské pornografie. K tomuto je potřeba uvést, že každý případ je nezbytné posuzovat přísně individuálně podle jeho konkrétních okolností, přičemž v tomto ohledu nelze uplatnit generálně jeden přístup.</a:t>
            </a:r>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18</a:t>
            </a:fld>
            <a:endParaRPr lang="cs-CZ"/>
          </a:p>
        </p:txBody>
      </p:sp>
    </p:spTree>
    <p:extLst>
      <p:ext uri="{BB962C8B-B14F-4D97-AF65-F5344CB8AC3E}">
        <p14:creationId xmlns:p14="http://schemas.microsoft.com/office/powerpoint/2010/main" val="1698013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8E7CB2-930E-77DA-F52D-299BBE9BE6B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BA91230A-2997-D83B-48FD-D555C841871F}"/>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53F864E3-6AC1-1BDF-0104-40C6417F84AB}"/>
              </a:ext>
            </a:extLst>
          </p:cNvPr>
          <p:cNvSpPr>
            <a:spLocks noGrp="1"/>
          </p:cNvSpPr>
          <p:nvPr>
            <p:ph type="body" idx="1"/>
          </p:nvPr>
        </p:nvSpPr>
        <p:spPr/>
        <p:txBody>
          <a:bodyPr/>
          <a:lstStyle/>
          <a:p>
            <a:r>
              <a:rPr lang="cs-CZ" sz="1200" kern="1200" dirty="0">
                <a:solidFill>
                  <a:schemeClr val="tx1"/>
                </a:solidFill>
                <a:effectLst/>
                <a:latin typeface="+mn-lt"/>
                <a:ea typeface="+mn-ea"/>
                <a:cs typeface="+mn-cs"/>
              </a:rPr>
              <a:t>Se </a:t>
            </a:r>
            <a:r>
              <a:rPr lang="cs-CZ" sz="1200" kern="1200" dirty="0" err="1">
                <a:solidFill>
                  <a:schemeClr val="tx1"/>
                </a:solidFill>
                <a:effectLst/>
                <a:latin typeface="+mn-lt"/>
                <a:ea typeface="+mn-ea"/>
                <a:cs typeface="+mn-cs"/>
              </a:rPr>
              <a:t>sextingem</a:t>
            </a:r>
            <a:r>
              <a:rPr lang="cs-CZ" sz="1200" kern="1200" dirty="0">
                <a:solidFill>
                  <a:schemeClr val="tx1"/>
                </a:solidFill>
                <a:effectLst/>
                <a:latin typeface="+mn-lt"/>
                <a:ea typeface="+mn-ea"/>
                <a:cs typeface="+mn-cs"/>
              </a:rPr>
              <a:t> je spojena celá řada rizik: </a:t>
            </a:r>
          </a:p>
          <a:p>
            <a:endParaRPr lang="cs-CZ" sz="1200" kern="1200" dirty="0">
              <a:solidFill>
                <a:schemeClr val="tx1"/>
              </a:solidFill>
              <a:effectLst/>
              <a:latin typeface="+mn-lt"/>
              <a:ea typeface="+mn-ea"/>
              <a:cs typeface="+mn-cs"/>
            </a:endParaRPr>
          </a:p>
          <a:p>
            <a:pPr lvl="0"/>
            <a:r>
              <a:rPr lang="cs-CZ" sz="1200" kern="1200" dirty="0">
                <a:solidFill>
                  <a:schemeClr val="tx1"/>
                </a:solidFill>
                <a:effectLst/>
                <a:latin typeface="+mn-lt"/>
                <a:ea typeface="+mn-ea"/>
                <a:cs typeface="+mn-cs"/>
              </a:rPr>
              <a:t>- v online prostředí </a:t>
            </a:r>
            <a:r>
              <a:rPr lang="cs-CZ" sz="1200" b="1" kern="1200" dirty="0">
                <a:solidFill>
                  <a:schemeClr val="tx1"/>
                </a:solidFill>
                <a:effectLst/>
                <a:latin typeface="+mn-lt"/>
                <a:ea typeface="+mn-ea"/>
                <a:cs typeface="+mn-cs"/>
              </a:rPr>
              <a:t>snadno ztratíme kontrolu nad šířeným materiálem,</a:t>
            </a:r>
            <a:endParaRPr lang="cs-CZ" sz="1200" kern="1200" dirty="0">
              <a:solidFill>
                <a:schemeClr val="tx1"/>
              </a:solidFill>
              <a:effectLst/>
              <a:latin typeface="+mn-lt"/>
              <a:ea typeface="+mn-ea"/>
              <a:cs typeface="+mn-cs"/>
            </a:endParaRPr>
          </a:p>
          <a:p>
            <a:pPr lvl="0"/>
            <a:r>
              <a:rPr lang="cs-CZ" sz="1200" b="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materiály mohou po internetu kolovat desítky let, </a:t>
            </a:r>
            <a:endParaRPr lang="cs-CZ" sz="1200" kern="1200" dirty="0">
              <a:solidFill>
                <a:schemeClr val="tx1"/>
              </a:solidFill>
              <a:effectLst/>
              <a:latin typeface="+mn-lt"/>
              <a:ea typeface="+mn-ea"/>
              <a:cs typeface="+mn-cs"/>
            </a:endParaRPr>
          </a:p>
          <a:p>
            <a:pPr lvl="0"/>
            <a:r>
              <a:rPr lang="cs-CZ" sz="1200" b="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sexting může poškodit naši prestiž a způsobit ztrátu zaměstnání, </a:t>
            </a:r>
            <a:endParaRPr lang="cs-CZ" sz="1200" kern="1200" dirty="0">
              <a:solidFill>
                <a:schemeClr val="tx1"/>
              </a:solidFill>
              <a:effectLst/>
              <a:latin typeface="+mn-lt"/>
              <a:ea typeface="+mn-ea"/>
              <a:cs typeface="+mn-cs"/>
            </a:endParaRPr>
          </a:p>
          <a:p>
            <a:pPr marL="0" lvl="0" indent="0">
              <a:buFontTx/>
              <a:buNone/>
            </a:pPr>
            <a:r>
              <a:rPr lang="cs-CZ" sz="1200" b="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v rámci </a:t>
            </a:r>
            <a:r>
              <a:rPr lang="cs-CZ" sz="1200" b="1" kern="1200" dirty="0" err="1">
                <a:solidFill>
                  <a:schemeClr val="tx1"/>
                </a:solidFill>
                <a:effectLst/>
                <a:latin typeface="+mn-lt"/>
                <a:ea typeface="+mn-ea"/>
                <a:cs typeface="+mn-cs"/>
              </a:rPr>
              <a:t>sextingu</a:t>
            </a:r>
            <a:r>
              <a:rPr lang="cs-CZ" sz="1200" b="1" kern="1200" dirty="0">
                <a:solidFill>
                  <a:schemeClr val="tx1"/>
                </a:solidFill>
                <a:effectLst/>
                <a:latin typeface="+mn-lt"/>
                <a:ea typeface="+mn-ea"/>
                <a:cs typeface="+mn-cs"/>
              </a:rPr>
              <a:t> se můžeme stát pachateli přestupků či trestných činů</a:t>
            </a:r>
            <a:r>
              <a:rPr lang="cs-CZ" sz="1200" kern="1200" dirty="0">
                <a:solidFill>
                  <a:schemeClr val="tx1"/>
                </a:solidFill>
                <a:effectLst/>
                <a:latin typeface="+mn-lt"/>
                <a:ea typeface="+mn-ea"/>
                <a:cs typeface="+mn-cs"/>
              </a:rPr>
              <a:t> (v rámci zákona </a:t>
            </a:r>
            <a:r>
              <a:rPr lang="cs-CZ" sz="1200" b="1" kern="1200" dirty="0">
                <a:solidFill>
                  <a:schemeClr val="tx1"/>
                </a:solidFill>
                <a:effectLst/>
                <a:latin typeface="+mn-lt"/>
                <a:ea typeface="+mn-ea"/>
                <a:cs typeface="+mn-cs"/>
              </a:rPr>
              <a:t>č. 251/2016 Zákon o některých přestupcích</a:t>
            </a:r>
            <a:r>
              <a:rPr lang="cs-CZ" sz="1200" kern="1200" dirty="0">
                <a:solidFill>
                  <a:schemeClr val="tx1"/>
                </a:solidFill>
                <a:effectLst/>
                <a:latin typeface="+mn-lt"/>
                <a:ea typeface="+mn-ea"/>
                <a:cs typeface="+mn-cs"/>
              </a:rPr>
              <a:t> je to např. § 7 Přestupky proti občanskému soužití, v rámci zákona </a:t>
            </a:r>
            <a:r>
              <a:rPr lang="cs-CZ" sz="1200" b="1" kern="1200" dirty="0">
                <a:solidFill>
                  <a:schemeClr val="tx1"/>
                </a:solidFill>
                <a:effectLst/>
                <a:latin typeface="+mn-lt"/>
                <a:ea typeface="+mn-ea"/>
                <a:cs typeface="+mn-cs"/>
              </a:rPr>
              <a:t>č. 40/2009 Sb. Trestní zákoník</a:t>
            </a:r>
            <a:r>
              <a:rPr lang="cs-CZ" sz="1200" kern="1200" dirty="0">
                <a:solidFill>
                  <a:schemeClr val="tx1"/>
                </a:solidFill>
                <a:effectLst/>
                <a:latin typeface="+mn-lt"/>
                <a:ea typeface="+mn-ea"/>
                <a:cs typeface="+mn-cs"/>
              </a:rPr>
              <a:t> je to např. § 192 Výroba a jiné nakládání s dětskou pornografií, § 191 Šíření pornografie, § 201 Ohrožování výchovy dítěte, § 193b Navazování nedovolených kontaktů s dítětem, § 193a Účast na pornografickém představení, § 186 Sexuální nátlak apod.).</a:t>
            </a:r>
          </a:p>
          <a:p>
            <a:pPr marL="0" lvl="0" indent="0">
              <a:buFontTx/>
              <a:buNone/>
            </a:pPr>
            <a:r>
              <a:rPr lang="cs-CZ" sz="1200" kern="1200" dirty="0">
                <a:solidFill>
                  <a:schemeClr val="tx1"/>
                </a:solidFill>
                <a:effectLst/>
                <a:latin typeface="+mn-lt"/>
                <a:ea typeface="+mn-ea"/>
                <a:cs typeface="+mn-cs"/>
              </a:rPr>
              <a:t>   </a:t>
            </a:r>
          </a:p>
          <a:p>
            <a:r>
              <a:rPr lang="cs-CZ" sz="1200" kern="1200" dirty="0">
                <a:solidFill>
                  <a:schemeClr val="tx1"/>
                </a:solidFill>
                <a:effectLst/>
                <a:latin typeface="+mn-lt"/>
                <a:ea typeface="+mn-ea"/>
                <a:cs typeface="+mn-cs"/>
              </a:rPr>
              <a:t>Sexting bývá součástí kyberšikany, kybergroomingu a dalšího rizikového chování v online prostředí. Podle trestního zákona </a:t>
            </a:r>
            <a:r>
              <a:rPr lang="cs-CZ" sz="1200" b="1" kern="1200" dirty="0">
                <a:solidFill>
                  <a:schemeClr val="tx1"/>
                </a:solidFill>
                <a:effectLst/>
                <a:latin typeface="+mn-lt"/>
                <a:ea typeface="+mn-ea"/>
                <a:cs typeface="+mn-cs"/>
              </a:rPr>
              <a:t>§ 126 Dítě</a:t>
            </a:r>
            <a:r>
              <a:rPr lang="cs-CZ" sz="1200" kern="1200" dirty="0">
                <a:solidFill>
                  <a:schemeClr val="tx1"/>
                </a:solidFill>
                <a:effectLst/>
                <a:latin typeface="+mn-lt"/>
                <a:ea typeface="+mn-ea"/>
                <a:cs typeface="+mn-cs"/>
              </a:rPr>
              <a:t> se dítětem rozumí </a:t>
            </a:r>
            <a:r>
              <a:rPr lang="cs-CZ" sz="1200" b="1" kern="1200" dirty="0">
                <a:solidFill>
                  <a:schemeClr val="tx1"/>
                </a:solidFill>
                <a:effectLst/>
                <a:latin typeface="+mn-lt"/>
                <a:ea typeface="+mn-ea"/>
                <a:cs typeface="+mn-cs"/>
              </a:rPr>
              <a:t>osoba mladší 18 let</a:t>
            </a:r>
            <a:r>
              <a:rPr lang="cs-CZ" sz="1200" kern="1200" dirty="0">
                <a:solidFill>
                  <a:schemeClr val="tx1"/>
                </a:solidFill>
                <a:effectLst/>
                <a:latin typeface="+mn-lt"/>
                <a:ea typeface="+mn-ea"/>
                <a:cs typeface="+mn-cs"/>
              </a:rPr>
              <a:t>, pokud trestní zákon nestanoví jinak. Pakliže nezletilá osoba pořizuje nebo zveřejňuje materiály sexuální povahy (textové, obrazové, videa apod.), může se sama dopustit výše uvedených trestných činů. </a:t>
            </a:r>
            <a:r>
              <a:rPr lang="cs-CZ" sz="1200" b="1" kern="1200" dirty="0">
                <a:solidFill>
                  <a:schemeClr val="tx1"/>
                </a:solidFill>
                <a:effectLst/>
                <a:latin typeface="+mn-lt"/>
                <a:ea typeface="+mn-ea"/>
                <a:cs typeface="+mn-cs"/>
              </a:rPr>
              <a:t>Každý případ je nezbytné posuzovat individuálně podle konkrétních okolností.</a:t>
            </a:r>
            <a:endParaRPr lang="cs-CZ" sz="1200" kern="1200" dirty="0">
              <a:solidFill>
                <a:schemeClr val="tx1"/>
              </a:solidFill>
              <a:effectLst/>
              <a:latin typeface="+mn-lt"/>
              <a:ea typeface="+mn-ea"/>
              <a:cs typeface="+mn-cs"/>
            </a:endParaRPr>
          </a:p>
        </p:txBody>
      </p:sp>
      <p:sp>
        <p:nvSpPr>
          <p:cNvPr id="4" name="Zástupný symbol pro číslo snímku 3">
            <a:extLst>
              <a:ext uri="{FF2B5EF4-FFF2-40B4-BE49-F238E27FC236}">
                <a16:creationId xmlns:a16="http://schemas.microsoft.com/office/drawing/2014/main" id="{B3473809-1B30-2B78-411E-2E7C2C51F818}"/>
              </a:ext>
            </a:extLst>
          </p:cNvPr>
          <p:cNvSpPr>
            <a:spLocks noGrp="1"/>
          </p:cNvSpPr>
          <p:nvPr>
            <p:ph type="sldNum" sz="quarter" idx="5"/>
          </p:nvPr>
        </p:nvSpPr>
        <p:spPr/>
        <p:txBody>
          <a:bodyPr/>
          <a:lstStyle/>
          <a:p>
            <a:fld id="{CF2CBCB1-5700-4D62-9270-9B608EA0EDB8}" type="slidenum">
              <a:rPr lang="cs-CZ" smtClean="0"/>
              <a:t>19</a:t>
            </a:fld>
            <a:endParaRPr lang="cs-CZ"/>
          </a:p>
        </p:txBody>
      </p:sp>
    </p:spTree>
    <p:extLst>
      <p:ext uri="{BB962C8B-B14F-4D97-AF65-F5344CB8AC3E}">
        <p14:creationId xmlns:p14="http://schemas.microsoft.com/office/powerpoint/2010/main" val="444024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Tento případ pochází z online poradny projektu E-Bezpečí. Jde o autentický případ tak, jak ho zadalo dítě (včetně chyb a překlepů).</a:t>
            </a:r>
          </a:p>
          <a:p>
            <a:endParaRPr lang="cs-CZ" dirty="0"/>
          </a:p>
          <a:p>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20</a:t>
            </a:fld>
            <a:endParaRPr lang="cs-CZ"/>
          </a:p>
        </p:txBody>
      </p:sp>
    </p:spTree>
    <p:extLst>
      <p:ext uri="{BB962C8B-B14F-4D97-AF65-F5344CB8AC3E}">
        <p14:creationId xmlns:p14="http://schemas.microsoft.com/office/powerpoint/2010/main" val="2885668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a:t>Vzorový slide </a:t>
            </a:r>
            <a:r>
              <a:rPr lang="cs-CZ"/>
              <a:t>– doplňte název obce/města, logo, jména přednášejících atd.</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a:t>
            </a:fld>
            <a:endParaRPr lang="cs-CZ"/>
          </a:p>
        </p:txBody>
      </p:sp>
    </p:spTree>
    <p:extLst>
      <p:ext uri="{BB962C8B-B14F-4D97-AF65-F5344CB8AC3E}">
        <p14:creationId xmlns:p14="http://schemas.microsoft.com/office/powerpoint/2010/main" val="28275952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Tento případ pochází z online poradny projektu E-Bezpečí. Jde o autentický případ tak, jak ho zadalo dítě (včetně chyb a překlepů).</a:t>
            </a:r>
          </a:p>
          <a:p>
            <a:br>
              <a:rPr lang="cs-CZ" dirty="0">
                <a:cs typeface="Calibri"/>
              </a:rPr>
            </a:br>
            <a:r>
              <a:rPr lang="cs-CZ" dirty="0">
                <a:cs typeface="Calibri"/>
              </a:rPr>
              <a:t>Jde o </a:t>
            </a:r>
            <a:r>
              <a:rPr lang="en-US" dirty="0" err="1">
                <a:cs typeface="Calibri"/>
              </a:rPr>
              <a:t>ukázku</a:t>
            </a:r>
            <a:r>
              <a:rPr lang="en-US" dirty="0">
                <a:cs typeface="Calibri"/>
              </a:rPr>
              <a:t> </a:t>
            </a:r>
            <a:r>
              <a:rPr lang="en-US" dirty="0" err="1">
                <a:cs typeface="Calibri"/>
              </a:rPr>
              <a:t>vydírání</a:t>
            </a:r>
            <a:r>
              <a:rPr lang="en-US" dirty="0">
                <a:cs typeface="Calibri"/>
              </a:rPr>
              <a:t> </a:t>
            </a:r>
            <a:r>
              <a:rPr lang="en-US" dirty="0" err="1">
                <a:cs typeface="Calibri"/>
              </a:rPr>
              <a:t>prostřednictvím</a:t>
            </a:r>
            <a:r>
              <a:rPr lang="en-US" dirty="0">
                <a:cs typeface="Calibri"/>
              </a:rPr>
              <a:t> </a:t>
            </a:r>
            <a:r>
              <a:rPr lang="en-US" dirty="0" err="1">
                <a:cs typeface="Calibri"/>
              </a:rPr>
              <a:t>intimních</a:t>
            </a:r>
            <a:r>
              <a:rPr lang="en-US" dirty="0">
                <a:cs typeface="Calibri"/>
              </a:rPr>
              <a:t> </a:t>
            </a:r>
            <a:r>
              <a:rPr lang="en-US" dirty="0" err="1">
                <a:cs typeface="Calibri"/>
              </a:rPr>
              <a:t>materiálů</a:t>
            </a:r>
            <a:r>
              <a:rPr lang="en-US" dirty="0">
                <a:cs typeface="Calibri"/>
              </a:rPr>
              <a:t> </a:t>
            </a:r>
            <a:r>
              <a:rPr lang="en-US" dirty="0" err="1">
                <a:cs typeface="Calibri"/>
              </a:rPr>
              <a:t>oběti</a:t>
            </a:r>
            <a:r>
              <a:rPr lang="en-US" dirty="0">
                <a:cs typeface="Calibri"/>
              </a:rPr>
              <a:t> - </a:t>
            </a:r>
            <a:r>
              <a:rPr lang="en-US" dirty="0" err="1">
                <a:cs typeface="Calibri"/>
              </a:rPr>
              <a:t>jedná</a:t>
            </a:r>
            <a:r>
              <a:rPr lang="en-US" dirty="0">
                <a:cs typeface="Calibri"/>
              </a:rPr>
              <a:t> se</a:t>
            </a:r>
            <a:r>
              <a:rPr lang="cs-CZ" dirty="0">
                <a:cs typeface="Calibri"/>
              </a:rPr>
              <a:t> o</a:t>
            </a:r>
            <a:r>
              <a:rPr lang="en-US" dirty="0">
                <a:cs typeface="Calibri"/>
              </a:rPr>
              <a:t> </a:t>
            </a:r>
            <a:r>
              <a:rPr lang="en-US" dirty="0" err="1">
                <a:cs typeface="Calibri"/>
              </a:rPr>
              <a:t>tzv</a:t>
            </a:r>
            <a:r>
              <a:rPr lang="en-US" dirty="0">
                <a:cs typeface="Calibri"/>
              </a:rPr>
              <a:t>. SEXTORTION.</a:t>
            </a:r>
          </a:p>
          <a:p>
            <a:endParaRPr lang="en-US" dirty="0">
              <a:cs typeface="Calibri"/>
            </a:endParaRPr>
          </a:p>
          <a:p>
            <a:r>
              <a:rPr lang="en-US" b="1" dirty="0"/>
              <a:t>Sextortion (sex + extortion) </a:t>
            </a:r>
            <a:r>
              <a:rPr lang="en-US" b="1" dirty="0" err="1"/>
              <a:t>označujeme</a:t>
            </a:r>
            <a:r>
              <a:rPr lang="en-US" b="1" dirty="0"/>
              <a:t> </a:t>
            </a:r>
            <a:r>
              <a:rPr lang="en-US" b="1" dirty="0" err="1"/>
              <a:t>vydírání</a:t>
            </a:r>
            <a:r>
              <a:rPr lang="en-US" b="1" dirty="0"/>
              <a:t>, </a:t>
            </a:r>
            <a:r>
              <a:rPr lang="en-US" b="1" dirty="0" err="1"/>
              <a:t>které</a:t>
            </a:r>
            <a:r>
              <a:rPr lang="en-US" b="1" dirty="0"/>
              <a:t> </a:t>
            </a:r>
            <a:r>
              <a:rPr lang="en-US" b="1" dirty="0" err="1"/>
              <a:t>využívá</a:t>
            </a:r>
            <a:r>
              <a:rPr lang="en-US" b="1" dirty="0"/>
              <a:t> </a:t>
            </a:r>
            <a:r>
              <a:rPr lang="en-US" b="1" dirty="0" err="1"/>
              <a:t>intimních</a:t>
            </a:r>
            <a:r>
              <a:rPr lang="en-US" b="1" dirty="0"/>
              <a:t> </a:t>
            </a:r>
            <a:r>
              <a:rPr lang="en-US" b="1" dirty="0" err="1"/>
              <a:t>materiálů</a:t>
            </a:r>
            <a:r>
              <a:rPr lang="en-US" b="1" dirty="0"/>
              <a:t> </a:t>
            </a:r>
            <a:r>
              <a:rPr lang="en-US" b="1" dirty="0" err="1"/>
              <a:t>oběti</a:t>
            </a:r>
            <a:r>
              <a:rPr lang="en-US" b="1" dirty="0"/>
              <a:t>.</a:t>
            </a:r>
          </a:p>
          <a:p>
            <a:endParaRPr lang="en-US" b="1" dirty="0">
              <a:cs typeface="Calibri"/>
            </a:endParaRPr>
          </a:p>
          <a:p>
            <a:r>
              <a:rPr lang="en-US" b="1" dirty="0">
                <a:cs typeface="Calibri"/>
              </a:rPr>
              <a:t>POZOR </a:t>
            </a:r>
            <a:r>
              <a:rPr lang="en-US" dirty="0">
                <a:cs typeface="Calibri"/>
              </a:rPr>
              <a:t>– toto </a:t>
            </a:r>
            <a:r>
              <a:rPr lang="en-US" dirty="0" err="1">
                <a:cs typeface="Calibri"/>
              </a:rPr>
              <a:t>vydírání</a:t>
            </a:r>
            <a:r>
              <a:rPr lang="en-US" dirty="0">
                <a:cs typeface="Calibri"/>
              </a:rPr>
              <a:t> </a:t>
            </a:r>
            <a:r>
              <a:rPr lang="en-US" dirty="0" err="1">
                <a:cs typeface="Calibri"/>
              </a:rPr>
              <a:t>častěji</a:t>
            </a:r>
            <a:r>
              <a:rPr lang="en-US" dirty="0">
                <a:cs typeface="Calibri"/>
              </a:rPr>
              <a:t> </a:t>
            </a:r>
            <a:r>
              <a:rPr lang="en-US" dirty="0" err="1">
                <a:cs typeface="Calibri"/>
              </a:rPr>
              <a:t>postihuje</a:t>
            </a:r>
            <a:r>
              <a:rPr lang="en-US" dirty="0">
                <a:cs typeface="Calibri"/>
              </a:rPr>
              <a:t> </a:t>
            </a:r>
            <a:r>
              <a:rPr lang="en-US" dirty="0" err="1">
                <a:cs typeface="Calibri"/>
              </a:rPr>
              <a:t>chlapce</a:t>
            </a:r>
            <a:r>
              <a:rPr lang="en-US" dirty="0">
                <a:cs typeface="Calibri"/>
              </a:rPr>
              <a:t> a </a:t>
            </a:r>
            <a:r>
              <a:rPr lang="en-US" dirty="0" err="1">
                <a:cs typeface="Calibri"/>
              </a:rPr>
              <a:t>mladé</a:t>
            </a:r>
            <a:r>
              <a:rPr lang="en-US" dirty="0">
                <a:cs typeface="Calibri"/>
              </a:rPr>
              <a:t> m</a:t>
            </a:r>
            <a:r>
              <a:rPr lang="cs-CZ" dirty="0">
                <a:cs typeface="Calibri"/>
              </a:rPr>
              <a:t>u</a:t>
            </a:r>
            <a:r>
              <a:rPr lang="en-US" dirty="0" err="1">
                <a:cs typeface="Calibri"/>
              </a:rPr>
              <a:t>že</a:t>
            </a:r>
            <a:r>
              <a:rPr lang="en-US" dirty="0">
                <a:cs typeface="Calibri"/>
              </a:rPr>
              <a:t> v </a:t>
            </a:r>
            <a:r>
              <a:rPr lang="en-US" dirty="0" err="1">
                <a:cs typeface="Calibri"/>
              </a:rPr>
              <a:t>rámci</a:t>
            </a:r>
            <a:r>
              <a:rPr lang="en-US" dirty="0">
                <a:cs typeface="Calibri"/>
              </a:rPr>
              <a:t> </a:t>
            </a:r>
            <a:r>
              <a:rPr lang="en-US" dirty="0" err="1">
                <a:cs typeface="Calibri"/>
              </a:rPr>
              <a:t>seznamování</a:t>
            </a:r>
            <a:r>
              <a:rPr lang="en-US" dirty="0">
                <a:cs typeface="Calibri"/>
              </a:rPr>
              <a:t> </a:t>
            </a:r>
            <a:r>
              <a:rPr lang="en-US" dirty="0" err="1">
                <a:cs typeface="Calibri"/>
              </a:rPr>
              <a:t>na</a:t>
            </a:r>
            <a:r>
              <a:rPr lang="en-US" dirty="0">
                <a:cs typeface="Calibri"/>
              </a:rPr>
              <a:t> </a:t>
            </a:r>
            <a:r>
              <a:rPr lang="en-US" dirty="0" err="1">
                <a:cs typeface="Calibri"/>
              </a:rPr>
              <a:t>internetu</a:t>
            </a:r>
            <a:r>
              <a:rPr lang="en-US" dirty="0">
                <a:cs typeface="Calibri"/>
              </a:rPr>
              <a:t>.</a:t>
            </a:r>
          </a:p>
          <a:p>
            <a:endParaRPr lang="en-US" dirty="0">
              <a:cs typeface="Calibri"/>
            </a:endParaRPr>
          </a:p>
          <a:p>
            <a:r>
              <a:rPr lang="en-US" dirty="0">
                <a:cs typeface="Calibri"/>
              </a:rPr>
              <a:t>Na </a:t>
            </a:r>
            <a:r>
              <a:rPr lang="en-US" dirty="0" err="1">
                <a:cs typeface="Calibri"/>
              </a:rPr>
              <a:t>besedě</a:t>
            </a:r>
            <a:r>
              <a:rPr lang="en-US" dirty="0">
                <a:cs typeface="Calibri"/>
              </a:rPr>
              <a:t> </a:t>
            </a:r>
            <a:r>
              <a:rPr lang="en-US" dirty="0" err="1">
                <a:cs typeface="Calibri"/>
              </a:rPr>
              <a:t>můžete</a:t>
            </a:r>
            <a:r>
              <a:rPr lang="en-US" dirty="0">
                <a:cs typeface="Calibri"/>
              </a:rPr>
              <a:t> </a:t>
            </a:r>
            <a:r>
              <a:rPr lang="en-US" dirty="0" err="1">
                <a:cs typeface="Calibri"/>
              </a:rPr>
              <a:t>upozornit</a:t>
            </a:r>
            <a:r>
              <a:rPr lang="en-US" dirty="0">
                <a:cs typeface="Calibri"/>
              </a:rPr>
              <a:t> </a:t>
            </a:r>
            <a:r>
              <a:rPr lang="en-US" dirty="0" err="1">
                <a:cs typeface="Calibri"/>
              </a:rPr>
              <a:t>i</a:t>
            </a:r>
            <a:r>
              <a:rPr lang="en-US" dirty="0">
                <a:cs typeface="Calibri"/>
              </a:rPr>
              <a:t> </a:t>
            </a:r>
            <a:r>
              <a:rPr lang="en-US" dirty="0" err="1">
                <a:cs typeface="Calibri"/>
              </a:rPr>
              <a:t>na</a:t>
            </a:r>
            <a:r>
              <a:rPr lang="en-US" dirty="0">
                <a:cs typeface="Calibri"/>
              </a:rPr>
              <a:t> </a:t>
            </a:r>
            <a:r>
              <a:rPr lang="en-US" dirty="0" err="1">
                <a:cs typeface="Calibri"/>
              </a:rPr>
              <a:t>tzv</a:t>
            </a:r>
            <a:r>
              <a:rPr lang="en-US" dirty="0">
                <a:cs typeface="Calibri"/>
              </a:rPr>
              <a:t>. porno-</a:t>
            </a:r>
            <a:r>
              <a:rPr lang="en-US" dirty="0" err="1">
                <a:cs typeface="Calibri"/>
              </a:rPr>
              <a:t>pomstu</a:t>
            </a:r>
            <a:r>
              <a:rPr lang="en-US" dirty="0">
                <a:cs typeface="Calibri"/>
              </a:rPr>
              <a:t> (Revenge porn) - </a:t>
            </a:r>
            <a:r>
              <a:rPr lang="en-US" dirty="0" err="1"/>
              <a:t>označuje</a:t>
            </a:r>
            <a:r>
              <a:rPr lang="en-US" dirty="0"/>
              <a:t> </a:t>
            </a:r>
            <a:r>
              <a:rPr lang="en-US" dirty="0" err="1"/>
              <a:t>typ</a:t>
            </a:r>
            <a:r>
              <a:rPr lang="en-US" dirty="0"/>
              <a:t> </a:t>
            </a:r>
            <a:r>
              <a:rPr lang="en-US" dirty="0" err="1"/>
              <a:t>útoku</a:t>
            </a:r>
            <a:r>
              <a:rPr lang="en-US" dirty="0"/>
              <a:t>, </a:t>
            </a:r>
            <a:r>
              <a:rPr lang="en-US" dirty="0" err="1"/>
              <a:t>kdy</a:t>
            </a:r>
            <a:r>
              <a:rPr lang="en-US" dirty="0"/>
              <a:t> </a:t>
            </a:r>
            <a:r>
              <a:rPr lang="en-US" dirty="0" err="1"/>
              <a:t>dochází</a:t>
            </a:r>
            <a:r>
              <a:rPr lang="en-US" dirty="0"/>
              <a:t> </a:t>
            </a:r>
            <a:r>
              <a:rPr lang="en-US" dirty="0" err="1"/>
              <a:t>ke</a:t>
            </a:r>
            <a:r>
              <a:rPr lang="en-US" dirty="0"/>
              <a:t> </a:t>
            </a:r>
            <a:r>
              <a:rPr lang="en-US" dirty="0" err="1"/>
              <a:t>kyberšikaně</a:t>
            </a:r>
            <a:r>
              <a:rPr lang="en-US" dirty="0"/>
              <a:t> </a:t>
            </a:r>
            <a:r>
              <a:rPr lang="en-US" dirty="0" err="1"/>
              <a:t>konkrétních</a:t>
            </a:r>
            <a:r>
              <a:rPr lang="en-US" dirty="0"/>
              <a:t> </a:t>
            </a:r>
            <a:r>
              <a:rPr lang="en-US" dirty="0" err="1"/>
              <a:t>osob</a:t>
            </a:r>
            <a:r>
              <a:rPr lang="en-US" dirty="0"/>
              <a:t> </a:t>
            </a:r>
            <a:r>
              <a:rPr lang="en-US" dirty="0" err="1"/>
              <a:t>prostřednictvím</a:t>
            </a:r>
            <a:r>
              <a:rPr lang="en-US" dirty="0"/>
              <a:t> </a:t>
            </a:r>
            <a:r>
              <a:rPr lang="en-US" dirty="0" err="1"/>
              <a:t>šíření</a:t>
            </a:r>
            <a:r>
              <a:rPr lang="en-US" dirty="0"/>
              <a:t> </a:t>
            </a:r>
            <a:r>
              <a:rPr lang="en-US" dirty="0" err="1"/>
              <a:t>dehonestujících</a:t>
            </a:r>
            <a:r>
              <a:rPr lang="en-US" dirty="0"/>
              <a:t> </a:t>
            </a:r>
            <a:r>
              <a:rPr lang="en-US" dirty="0" err="1"/>
              <a:t>sexuálně</a:t>
            </a:r>
            <a:r>
              <a:rPr lang="en-US" dirty="0"/>
              <a:t> </a:t>
            </a:r>
            <a:r>
              <a:rPr lang="en-US" dirty="0" err="1"/>
              <a:t>explicitních</a:t>
            </a:r>
            <a:r>
              <a:rPr lang="en-US" dirty="0"/>
              <a:t> </a:t>
            </a:r>
            <a:r>
              <a:rPr lang="en-US" dirty="0" err="1"/>
              <a:t>fotografií</a:t>
            </a:r>
            <a:r>
              <a:rPr lang="en-US" dirty="0"/>
              <a:t> </a:t>
            </a:r>
            <a:r>
              <a:rPr lang="en-US" dirty="0" err="1"/>
              <a:t>či</a:t>
            </a:r>
            <a:r>
              <a:rPr lang="en-US" dirty="0"/>
              <a:t> </a:t>
            </a:r>
            <a:r>
              <a:rPr lang="en-US" dirty="0" err="1"/>
              <a:t>videí</a:t>
            </a:r>
            <a:r>
              <a:rPr lang="en-US" dirty="0"/>
              <a:t> </a:t>
            </a:r>
            <a:r>
              <a:rPr lang="en-US" dirty="0" err="1"/>
              <a:t>obětí</a:t>
            </a:r>
            <a:r>
              <a:rPr lang="en-US" dirty="0"/>
              <a:t> </a:t>
            </a:r>
            <a:r>
              <a:rPr lang="en-US" dirty="0" err="1"/>
              <a:t>jejich</a:t>
            </a:r>
            <a:r>
              <a:rPr lang="en-US" dirty="0"/>
              <a:t> </a:t>
            </a:r>
            <a:r>
              <a:rPr lang="en-US" dirty="0" err="1"/>
              <a:t>expartnery</a:t>
            </a:r>
            <a:r>
              <a:rPr lang="en-US" dirty="0"/>
              <a:t> </a:t>
            </a:r>
            <a:r>
              <a:rPr lang="en-US" dirty="0" err="1"/>
              <a:t>či</a:t>
            </a:r>
            <a:r>
              <a:rPr lang="en-US" dirty="0"/>
              <a:t> </a:t>
            </a:r>
            <a:r>
              <a:rPr lang="en-US" dirty="0" err="1"/>
              <a:t>dalšími</a:t>
            </a:r>
            <a:r>
              <a:rPr lang="en-US" dirty="0"/>
              <a:t> </a:t>
            </a:r>
            <a:r>
              <a:rPr lang="en-US" dirty="0" err="1"/>
              <a:t>osobami</a:t>
            </a:r>
            <a:r>
              <a:rPr lang="en-US" dirty="0"/>
              <a:t>.</a:t>
            </a:r>
            <a:endParaRPr lang="en-US" dirty="0">
              <a:cs typeface="Calibri"/>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21</a:t>
            </a:fld>
            <a:endParaRPr lang="cs-CZ"/>
          </a:p>
        </p:txBody>
      </p:sp>
    </p:spTree>
    <p:extLst>
      <p:ext uri="{BB962C8B-B14F-4D97-AF65-F5344CB8AC3E}">
        <p14:creationId xmlns:p14="http://schemas.microsoft.com/office/powerpoint/2010/main" val="1999569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lnSpc>
                <a:spcPct val="107000"/>
              </a:lnSpc>
              <a:spcAft>
                <a:spcPts val="800"/>
              </a:spcAft>
            </a:pPr>
            <a:r>
              <a:rPr lang="cs-CZ" sz="1800" kern="100" err="1">
                <a:effectLst/>
                <a:latin typeface="Segoe UI" panose="020B0502040204020203" pitchFamily="34" charset="0"/>
                <a:ea typeface="Calibri" panose="020F0502020204030204" pitchFamily="34" charset="0"/>
                <a:cs typeface="Arial" panose="020B0604020202020204" pitchFamily="34" charset="0"/>
              </a:rPr>
              <a:t>Kybergrooming</a:t>
            </a:r>
            <a:r>
              <a:rPr lang="cs-CZ" sz="1800" kern="100">
                <a:effectLst/>
                <a:latin typeface="Segoe UI" panose="020B0502040204020203" pitchFamily="34" charset="0"/>
                <a:ea typeface="Calibri" panose="020F0502020204030204" pitchFamily="34" charset="0"/>
                <a:cs typeface="Arial" panose="020B0604020202020204" pitchFamily="34" charset="0"/>
              </a:rPr>
              <a:t> je </a:t>
            </a:r>
            <a:r>
              <a:rPr lang="cs-CZ" sz="1800" b="1" kern="100">
                <a:effectLst/>
                <a:latin typeface="Segoe UI" panose="020B0502040204020203" pitchFamily="34" charset="0"/>
                <a:ea typeface="Calibri" panose="020F0502020204030204" pitchFamily="34" charset="0"/>
                <a:cs typeface="Arial" panose="020B0604020202020204" pitchFamily="34" charset="0"/>
              </a:rPr>
              <a:t>riziková forma komunikace v online prostředí, jejímž cílem je zmanipulovat vyhlédnutou oběť (dítě) a přimět ji k osobní schůzce v reálném světě</a:t>
            </a:r>
            <a:r>
              <a:rPr lang="cs-CZ" sz="1800" kern="100">
                <a:effectLst/>
                <a:latin typeface="Segoe UI" panose="020B0502040204020203" pitchFamily="34" charset="0"/>
                <a:ea typeface="Calibri" panose="020F0502020204030204" pitchFamily="34" charset="0"/>
                <a:cs typeface="Arial" panose="020B0604020202020204" pitchFamily="34" charset="0"/>
              </a:rPr>
              <a:t>. Cílem pachatele je tedy především přinutit dítě k osobnímu setkání mimo virtuální svět.</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22</a:t>
            </a:fld>
            <a:endParaRPr lang="cs-CZ"/>
          </a:p>
        </p:txBody>
      </p:sp>
    </p:spTree>
    <p:extLst>
      <p:ext uri="{BB962C8B-B14F-4D97-AF65-F5344CB8AC3E}">
        <p14:creationId xmlns:p14="http://schemas.microsoft.com/office/powerpoint/2010/main" val="35067287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cs typeface="Calibri"/>
              </a:rPr>
              <a:t>Zde je vhodné žáky co nejvíce zapojit, případně odpovědi žáků zapisovat na tabuli.</a:t>
            </a:r>
            <a:endParaRPr lang="cs-CZ"/>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23</a:t>
            </a:fld>
            <a:endParaRPr lang="cs-CZ"/>
          </a:p>
        </p:txBody>
      </p:sp>
    </p:spTree>
    <p:extLst>
      <p:ext uri="{BB962C8B-B14F-4D97-AF65-F5344CB8AC3E}">
        <p14:creationId xmlns:p14="http://schemas.microsoft.com/office/powerpoint/2010/main" val="1210250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Zde je třeba upozornit, že existuje řada mýtů o pachatelích, např. že jde o staré „smradlavé“ muže, ve skutečnosti se však často jedná o mladé osoby (18-25 let).</a:t>
            </a:r>
          </a:p>
          <a:p>
            <a:endParaRPr lang="cs-CZ">
              <a:cs typeface="Calibri"/>
            </a:endParaRPr>
          </a:p>
          <a:p>
            <a:r>
              <a:rPr lang="cs-CZ">
                <a:cs typeface="Calibri"/>
              </a:rPr>
              <a:t>Dále je zde nutno upozornit na skutečnost, že obětí nebývají pouze dívky, ale i chlapci! </a:t>
            </a:r>
          </a:p>
          <a:p>
            <a:r>
              <a:rPr lang="cs-CZ">
                <a:cs typeface="Calibri"/>
              </a:rPr>
              <a:t>Poměr dívčích a chlapeckých obětí se blíží 50:50.</a:t>
            </a:r>
            <a:endParaRPr lang="cs-CZ"/>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24</a:t>
            </a:fld>
            <a:endParaRPr lang="cs-CZ"/>
          </a:p>
        </p:txBody>
      </p:sp>
    </p:spTree>
    <p:extLst>
      <p:ext uri="{BB962C8B-B14F-4D97-AF65-F5344CB8AC3E}">
        <p14:creationId xmlns:p14="http://schemas.microsoft.com/office/powerpoint/2010/main" val="39605608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Zde je nutno </a:t>
            </a:r>
            <a:r>
              <a:rPr lang="cs-CZ" b="1"/>
              <a:t>důrazně</a:t>
            </a:r>
            <a:r>
              <a:rPr lang="cs-CZ"/>
              <a:t> upozornit na rizikovost setkání v reálném světě s člověkem, kterého znám pouze z internetu. </a:t>
            </a:r>
          </a:p>
          <a:p>
            <a:endParaRPr lang="cs-CZ">
              <a:cs typeface="Calibri"/>
            </a:endParaRPr>
          </a:p>
          <a:p>
            <a:r>
              <a:rPr lang="cs-CZ" b="1"/>
              <a:t>Nikdy nechodit na osobní schůzku s člověkem, kterého znám pouze z internetu, aniž by o ní věděli rodiče!</a:t>
            </a:r>
            <a:endParaRPr lang="cs-CZ" b="1">
              <a:cs typeface="Calibri"/>
            </a:endParaRPr>
          </a:p>
          <a:p>
            <a:endParaRPr lang="cs-CZ">
              <a:cs typeface="Calibri"/>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25</a:t>
            </a:fld>
            <a:endParaRPr lang="cs-CZ"/>
          </a:p>
        </p:txBody>
      </p:sp>
    </p:spTree>
    <p:extLst>
      <p:ext uri="{BB962C8B-B14F-4D97-AF65-F5344CB8AC3E}">
        <p14:creationId xmlns:p14="http://schemas.microsoft.com/office/powerpoint/2010/main" val="38082238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AFC87-D91A-7E77-4B11-CC84AB04D319}"/>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5F3B45C1-D045-EFBE-4ED0-9A6BDCE01247}"/>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A38772BB-C9CD-4847-B0B5-5BCD36B73883}"/>
              </a:ext>
            </a:extLst>
          </p:cNvPr>
          <p:cNvSpPr>
            <a:spLocks noGrp="1"/>
          </p:cNvSpPr>
          <p:nvPr>
            <p:ph type="body" idx="1"/>
          </p:nvPr>
        </p:nvSpPr>
        <p:spPr/>
        <p:txBody>
          <a:bodyPr/>
          <a:lstStyle/>
          <a:p>
            <a:r>
              <a:rPr lang="cs-CZ">
                <a:cs typeface="Calibri"/>
              </a:rPr>
              <a:t>Zde je vhodné žáky co nejvíce zapojit, případně odpovědi žáků zapisovat na tabuli.</a:t>
            </a:r>
            <a:endParaRPr lang="cs-CZ"/>
          </a:p>
        </p:txBody>
      </p:sp>
      <p:sp>
        <p:nvSpPr>
          <p:cNvPr id="4" name="Zástupný symbol pro číslo snímku 3">
            <a:extLst>
              <a:ext uri="{FF2B5EF4-FFF2-40B4-BE49-F238E27FC236}">
                <a16:creationId xmlns:a16="http://schemas.microsoft.com/office/drawing/2014/main" id="{A09B2A47-E084-B303-39E0-65D0C23E0B66}"/>
              </a:ext>
            </a:extLst>
          </p:cNvPr>
          <p:cNvSpPr>
            <a:spLocks noGrp="1"/>
          </p:cNvSpPr>
          <p:nvPr>
            <p:ph type="sldNum" sz="quarter" idx="5"/>
          </p:nvPr>
        </p:nvSpPr>
        <p:spPr/>
        <p:txBody>
          <a:bodyPr/>
          <a:lstStyle/>
          <a:p>
            <a:fld id="{2F61EDC3-2C72-482A-ACAE-160E746A9B6A}" type="slidenum">
              <a:rPr lang="cs-CZ" smtClean="0"/>
              <a:t>26</a:t>
            </a:fld>
            <a:endParaRPr lang="cs-CZ"/>
          </a:p>
        </p:txBody>
      </p:sp>
    </p:spTree>
    <p:extLst>
      <p:ext uri="{BB962C8B-B14F-4D97-AF65-F5344CB8AC3E}">
        <p14:creationId xmlns:p14="http://schemas.microsoft.com/office/powerpoint/2010/main" val="1363238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Webcam trolling je </a:t>
            </a:r>
            <a:r>
              <a:rPr lang="cs-CZ" sz="1200" b="1" kern="1200" dirty="0">
                <a:solidFill>
                  <a:schemeClr val="tx1"/>
                </a:solidFill>
                <a:effectLst/>
                <a:latin typeface="+mn-lt"/>
                <a:ea typeface="+mn-ea"/>
                <a:cs typeface="+mn-cs"/>
              </a:rPr>
              <a:t>druh podvodu, při němž útočník používá k oklamání oběti podvržený videozáznam, který oběť považuje za reálný obraz z webkamery. </a:t>
            </a:r>
            <a:r>
              <a:rPr lang="cs-CZ" sz="1200" kern="1200" dirty="0">
                <a:solidFill>
                  <a:schemeClr val="tx1"/>
                </a:solidFill>
                <a:effectLst/>
                <a:latin typeface="+mn-lt"/>
                <a:ea typeface="+mn-ea"/>
                <a:cs typeface="+mn-cs"/>
              </a:rPr>
              <a:t>Jedná se zpravidla o </a:t>
            </a:r>
            <a:r>
              <a:rPr lang="cs-CZ" sz="1200" kern="1200" dirty="0" err="1">
                <a:solidFill>
                  <a:schemeClr val="tx1"/>
                </a:solidFill>
                <a:effectLst/>
                <a:latin typeface="+mn-lt"/>
                <a:ea typeface="+mn-ea"/>
                <a:cs typeface="+mn-cs"/>
              </a:rPr>
              <a:t>videosmyčku</a:t>
            </a:r>
            <a:r>
              <a:rPr lang="cs-CZ" sz="1200" kern="1200" dirty="0">
                <a:solidFill>
                  <a:schemeClr val="tx1"/>
                </a:solidFill>
                <a:effectLst/>
                <a:latin typeface="+mn-lt"/>
                <a:ea typeface="+mn-ea"/>
                <a:cs typeface="+mn-cs"/>
              </a:rPr>
              <a:t>, která zachycuje reálnou dívku či chlapce při chatování.</a:t>
            </a:r>
          </a:p>
          <a:p>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 připojení falešného záznamu do </a:t>
            </a:r>
            <a:r>
              <a:rPr lang="cs-CZ" sz="1200" kern="1200" dirty="0" err="1">
                <a:solidFill>
                  <a:schemeClr val="tx1"/>
                </a:solidFill>
                <a:effectLst/>
                <a:latin typeface="+mn-lt"/>
                <a:ea typeface="+mn-ea"/>
                <a:cs typeface="+mn-cs"/>
              </a:rPr>
              <a:t>videochatu</a:t>
            </a:r>
            <a:r>
              <a:rPr lang="cs-CZ" sz="1200" kern="1200" dirty="0">
                <a:solidFill>
                  <a:schemeClr val="tx1"/>
                </a:solidFill>
                <a:effectLst/>
                <a:latin typeface="+mn-lt"/>
                <a:ea typeface="+mn-ea"/>
                <a:cs typeface="+mn-cs"/>
              </a:rPr>
              <a:t> je potřeba mít speciální aplikaci, která simuluje </a:t>
            </a:r>
            <a:r>
              <a:rPr lang="cs-CZ" sz="1200" b="1" kern="1200" dirty="0">
                <a:solidFill>
                  <a:schemeClr val="tx1"/>
                </a:solidFill>
                <a:effectLst/>
                <a:latin typeface="+mn-lt"/>
                <a:ea typeface="+mn-ea"/>
                <a:cs typeface="+mn-cs"/>
              </a:rPr>
              <a:t>virtuální webkameru</a:t>
            </a:r>
            <a:r>
              <a:rPr lang="cs-CZ" sz="1200" kern="1200" dirty="0">
                <a:solidFill>
                  <a:schemeClr val="tx1"/>
                </a:solidFill>
                <a:effectLst/>
                <a:latin typeface="+mn-lt"/>
                <a:ea typeface="+mn-ea"/>
                <a:cs typeface="+mn-cs"/>
              </a:rPr>
              <a:t> a umožňuje do ní nahrávat videozáznamy. Tuto virtuální kameru lze propojit s webovými </a:t>
            </a:r>
            <a:r>
              <a:rPr lang="cs-CZ" sz="1200" kern="1200" dirty="0" err="1">
                <a:solidFill>
                  <a:schemeClr val="tx1"/>
                </a:solidFill>
                <a:effectLst/>
                <a:latin typeface="+mn-lt"/>
                <a:ea typeface="+mn-ea"/>
                <a:cs typeface="+mn-cs"/>
              </a:rPr>
              <a:t>videochaty</a:t>
            </a:r>
            <a:r>
              <a:rPr lang="cs-CZ" sz="1200" kern="1200" dirty="0">
                <a:solidFill>
                  <a:schemeClr val="tx1"/>
                </a:solidFill>
                <a:effectLst/>
                <a:latin typeface="+mn-lt"/>
                <a:ea typeface="+mn-ea"/>
                <a:cs typeface="+mn-cs"/>
              </a:rPr>
              <a:t> nebo instant messengery. S podvrženými videi se můžeme setkat na sociálních sítích a službách, jako jsou např. Snapchat, Instagram, WhatsApp, Facebook, Telegram apod.</a:t>
            </a:r>
          </a:p>
          <a:p>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kern="1200" dirty="0">
                <a:solidFill>
                  <a:schemeClr val="tx1"/>
                </a:solidFill>
                <a:effectLst/>
                <a:latin typeface="+mn-lt"/>
                <a:ea typeface="+mn-ea"/>
                <a:cs typeface="+mn-cs"/>
              </a:rPr>
              <a:t>Cílem pachatele je vylákat z oběti co nejvíce osobních a citlivých údajů</a:t>
            </a:r>
            <a:r>
              <a:rPr lang="cs-CZ" sz="1200" kern="1200" dirty="0">
                <a:solidFill>
                  <a:schemeClr val="tx1"/>
                </a:solidFill>
                <a:effectLst/>
                <a:latin typeface="+mn-lt"/>
                <a:ea typeface="+mn-ea"/>
                <a:cs typeface="+mn-cs"/>
              </a:rPr>
              <a:t> – např. ji donutit, aby se před webkamerou svlékla, případně plnila jeho příkazy. Pachatel si po celou dobu videohovoru nahrává záznam oběti, který pak může dále zneužít, např. pro vydírání, vyhrožování, kyberšikanu, stalking apod. Webcam trolling řadíme mezi techniky tzv. sociálního inženýrství (</a:t>
            </a:r>
            <a:r>
              <a:rPr lang="cs-CZ" sz="1200" kern="1200" dirty="0" err="1">
                <a:solidFill>
                  <a:schemeClr val="tx1"/>
                </a:solidFill>
                <a:effectLst/>
                <a:latin typeface="+mn-lt"/>
                <a:ea typeface="+mn-ea"/>
                <a:cs typeface="+mn-cs"/>
              </a:rPr>
              <a:t>sociotechniky</a:t>
            </a:r>
            <a:r>
              <a:rPr lang="cs-CZ" sz="1200" kern="1200" dirty="0">
                <a:solidFill>
                  <a:schemeClr val="tx1"/>
                </a:solidFill>
                <a:effectLst/>
                <a:latin typeface="+mn-lt"/>
                <a:ea typeface="+mn-ea"/>
                <a:cs typeface="+mn-cs"/>
              </a:rPr>
              <a:t>).</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27</a:t>
            </a:fld>
            <a:endParaRPr lang="cs-CZ"/>
          </a:p>
        </p:txBody>
      </p:sp>
    </p:spTree>
    <p:extLst>
      <p:ext uri="{BB962C8B-B14F-4D97-AF65-F5344CB8AC3E}">
        <p14:creationId xmlns:p14="http://schemas.microsoft.com/office/powerpoint/2010/main" val="34304529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Bližší informace o kauze "Piškot a Meluzín" naleznete na níže uvedených odkazech:</a:t>
            </a:r>
          </a:p>
          <a:p>
            <a:r>
              <a:rPr lang="cs-CZ" dirty="0">
                <a:hlinkClick r:id="rId3"/>
              </a:rPr>
              <a:t>Deset let za zneužití 39 dětí se zdá </a:t>
            </a:r>
            <a:r>
              <a:rPr lang="cs-CZ" dirty="0" err="1">
                <a:hlinkClick r:id="rId3"/>
              </a:rPr>
              <a:t>exvedoucím</a:t>
            </a:r>
            <a:r>
              <a:rPr lang="cs-CZ" dirty="0">
                <a:hlinkClick r:id="rId3"/>
              </a:rPr>
              <a:t> skautů moc, odvolali se - iDNES.cz</a:t>
            </a:r>
            <a:endParaRPr lang="cs-CZ" dirty="0"/>
          </a:p>
          <a:p>
            <a:r>
              <a:rPr lang="cs-CZ" sz="1200" kern="1200" dirty="0">
                <a:solidFill>
                  <a:schemeClr val="tx1"/>
                </a:solidFill>
                <a:effectLst/>
                <a:latin typeface="+mn-lt"/>
                <a:ea typeface="+mn-ea"/>
                <a:cs typeface="+mn-cs"/>
              </a:rPr>
              <a:t>https://www.idnes.cz/usti/zpravy/skautsti-vedouci-se-odvolali-proti-rozsudku-za-zneuzivani-deti.A140314_172612_usti-zpravy_alh</a:t>
            </a:r>
          </a:p>
          <a:p>
            <a:endParaRPr lang="cs-CZ" dirty="0"/>
          </a:p>
          <a:p>
            <a:r>
              <a:rPr lang="cs-CZ" dirty="0">
                <a:hlinkClick r:id="rId4"/>
              </a:rPr>
              <a:t>Skautský vedoucí odsouzený za zneužívání může na svobodu (novinky.cz)</a:t>
            </a:r>
            <a:endParaRPr lang="cs-CZ" dirty="0"/>
          </a:p>
          <a:p>
            <a:r>
              <a:rPr lang="cs-CZ" sz="1200" kern="1200" dirty="0">
                <a:solidFill>
                  <a:schemeClr val="tx1"/>
                </a:solidFill>
                <a:effectLst/>
                <a:latin typeface="+mn-lt"/>
                <a:ea typeface="+mn-ea"/>
                <a:cs typeface="+mn-cs"/>
              </a:rPr>
              <a:t>https://www.novinky.cz/clanek/krimi-skautsky-vedouci-odsouzeny-za-zneuzivani-deti-chce-predcasne-z-vezeni-40280117</a:t>
            </a:r>
            <a:endParaRPr lang="cs-CZ" dirty="0"/>
          </a:p>
          <a:p>
            <a:endParaRPr lang="cs-CZ" dirty="0"/>
          </a:p>
          <a:p>
            <a:r>
              <a:rPr lang="cs-CZ" dirty="0">
                <a:hlinkClick r:id="rId5"/>
              </a:rPr>
              <a:t>Muže, který vydíral a sexuálně zneužil 39 chlapců, soud propustil. Ve vězení zůstává kvůli stížnosti žalobce | Reflex.cz</a:t>
            </a:r>
            <a:endParaRPr lang="cs-CZ" dirty="0"/>
          </a:p>
          <a:p>
            <a:r>
              <a:rPr lang="cs-CZ" sz="1200" kern="1200" dirty="0">
                <a:solidFill>
                  <a:schemeClr val="tx1"/>
                </a:solidFill>
                <a:effectLst/>
                <a:latin typeface="+mn-lt"/>
                <a:ea typeface="+mn-ea"/>
                <a:cs typeface="+mn-cs"/>
              </a:rPr>
              <a:t>https://www.reflex.cz/clanek/zpravy/97535/muze-ktery-vydiral-a-sexualne-zneuzil-39-chlapcu-soud-propustil-ve-vezeni-zustava-kvuli-stiznosti-zalobce.html</a:t>
            </a:r>
            <a:endParaRPr lang="cs-CZ" dirty="0"/>
          </a:p>
          <a:p>
            <a:endParaRPr lang="cs-CZ" dirty="0">
              <a:cs typeface="Calibri"/>
            </a:endParaRPr>
          </a:p>
          <a:p>
            <a:r>
              <a:rPr lang="cs-CZ" dirty="0">
                <a:cs typeface="Calibri"/>
              </a:rPr>
              <a:t>Nejnovější informace ke kauze:</a:t>
            </a:r>
          </a:p>
          <a:p>
            <a:r>
              <a:rPr lang="cs-CZ" dirty="0">
                <a:hlinkClick r:id="rId6"/>
              </a:rPr>
              <a:t>Muže po zneužití 39 dětí propustili předčasně, u soudu je teď znovu za dětské porno - Aktuálně.cz (aktualne.cz)</a:t>
            </a:r>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https://zpravy.aktualne.cz/domaci/muze-po-zneuziti-deti-propustili/r~f2966efe5d0c11ee8d680cc47ab5f122/</a:t>
            </a:r>
          </a:p>
          <a:p>
            <a:endParaRPr lang="cs-CZ" dirty="0"/>
          </a:p>
          <a:p>
            <a:r>
              <a:rPr lang="cs-CZ" dirty="0">
                <a:hlinkClick r:id="rId7"/>
              </a:rPr>
              <a:t>Nové vězení pro muže, který zneužil 39 dětí a po propuštění si stahoval dětské porno - Aktuálně.cz (aktualne.cz)</a:t>
            </a:r>
            <a:endParaRPr lang="cs-CZ" dirty="0"/>
          </a:p>
          <a:p>
            <a:r>
              <a:rPr lang="cs-CZ" sz="1200" kern="1200" dirty="0">
                <a:solidFill>
                  <a:schemeClr val="tx1"/>
                </a:solidFill>
                <a:effectLst/>
                <a:latin typeface="+mn-lt"/>
                <a:ea typeface="+mn-ea"/>
                <a:cs typeface="+mn-cs"/>
              </a:rPr>
              <a:t>https://zpravy.aktualne.cz/domaci/mertl-znasilneni-soud/r~12225e4a740011eea9eeac1f6b220ee8/</a:t>
            </a:r>
            <a:endParaRPr lang="cs-CZ" dirty="0"/>
          </a:p>
          <a:p>
            <a:endParaRPr lang="cs-CZ" dirty="0">
              <a:cs typeface="Calibri"/>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28</a:t>
            </a:fld>
            <a:endParaRPr lang="cs-CZ"/>
          </a:p>
        </p:txBody>
      </p:sp>
    </p:spTree>
    <p:extLst>
      <p:ext uri="{BB962C8B-B14F-4D97-AF65-F5344CB8AC3E}">
        <p14:creationId xmlns:p14="http://schemas.microsoft.com/office/powerpoint/2010/main" val="6060389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cs typeface="Calibri"/>
              </a:rPr>
              <a:t>Bližší informace o kauze Lukáše </a:t>
            </a:r>
            <a:r>
              <a:rPr lang="cs-CZ" err="1">
                <a:cs typeface="Calibri"/>
              </a:rPr>
              <a:t>Baka</a:t>
            </a:r>
            <a:r>
              <a:rPr lang="cs-CZ">
                <a:cs typeface="Calibri"/>
              </a:rPr>
              <a:t> naleznete na níže uvedených odkazech:</a:t>
            </a:r>
          </a:p>
          <a:p>
            <a:r>
              <a:rPr lang="cs-CZ">
                <a:hlinkClick r:id="rId3"/>
              </a:rPr>
              <a:t>Za zneužití desítek dívek dostal muž 8,5 let vězení - Krkonošský deník (denik.cz)</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a:solidFill>
                  <a:schemeClr val="tx1"/>
                </a:solidFill>
                <a:effectLst/>
                <a:latin typeface="+mn-lt"/>
                <a:ea typeface="+mn-ea"/>
                <a:cs typeface="+mn-cs"/>
              </a:rPr>
              <a:t>https://krkonossky.denik.cz/zlociny-a-soudy/za-zneuziti-desitek-divek-dostal-muz-8-5-let-vezeni-20160224.html</a:t>
            </a:r>
          </a:p>
          <a:p>
            <a:endParaRPr lang="cs-CZ">
              <a:hlinkClick r:id="rId3"/>
            </a:endParaRPr>
          </a:p>
          <a:p>
            <a:r>
              <a:rPr lang="cs-CZ">
                <a:hlinkClick r:id="rId4"/>
              </a:rPr>
              <a:t>Za zneužití 45 děvčat ze sociálních sítí dostal mladý deviant 8,5 roku - iDNES.cz</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a:solidFill>
                  <a:schemeClr val="tx1"/>
                </a:solidFill>
                <a:effectLst/>
                <a:latin typeface="+mn-lt"/>
                <a:ea typeface="+mn-ea"/>
                <a:cs typeface="+mn-cs"/>
              </a:rPr>
              <a:t>https://www.idnes.cz/hradec-kralove/zpravy/rozsudek-nad-lukasem-bako-za-zneuzivani-divek.A160224_100443_hradec-zpravy_the</a:t>
            </a:r>
          </a:p>
          <a:p>
            <a:endParaRPr lang="cs-CZ">
              <a:hlinkClick r:id="rId4"/>
            </a:endParaRPr>
          </a:p>
          <a:p>
            <a:r>
              <a:rPr lang="cs-CZ">
                <a:hlinkClick r:id="rId5"/>
              </a:rPr>
              <a:t>Když mě svlékal, zachránil mě pes, líčila jedna ze 47 zneužitých dívek - iDNES.cz</a:t>
            </a:r>
            <a:endParaRPr lang="cs-CZ"/>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a:solidFill>
                  <a:schemeClr val="tx1"/>
                </a:solidFill>
                <a:effectLst/>
                <a:latin typeface="+mn-lt"/>
                <a:ea typeface="+mn-ea"/>
                <a:cs typeface="+mn-cs"/>
              </a:rPr>
              <a:t>https://www.idnes.cz/hradec-kralove/zpravy/soud-za-zneuzivani-divek-na-trutnovsku.A160211_113104_hradec-zpravy_the</a:t>
            </a:r>
          </a:p>
          <a:p>
            <a:endParaRPr lang="cs-CZ"/>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29</a:t>
            </a:fld>
            <a:endParaRPr lang="cs-CZ"/>
          </a:p>
        </p:txBody>
      </p:sp>
    </p:spTree>
    <p:extLst>
      <p:ext uri="{BB962C8B-B14F-4D97-AF65-F5344CB8AC3E}">
        <p14:creationId xmlns:p14="http://schemas.microsoft.com/office/powerpoint/2010/main" val="26801785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U </a:t>
            </a:r>
            <a:r>
              <a:rPr lang="cs-CZ" dirty="0" err="1"/>
              <a:t>kybergroomingu</a:t>
            </a:r>
            <a:r>
              <a:rPr lang="cs-CZ" dirty="0"/>
              <a:t> je naprosto klíčová úloha prevence. Dítě by mělo pochopit, </a:t>
            </a:r>
            <a:r>
              <a:rPr lang="cs-CZ" b="1" dirty="0"/>
              <a:t>jak se na internetu chovat co nejvíce bezpečně, jakou hodnotu mají osobní údaje, jak si ověřit, s kým ve skutečnosti komunikujeme, a jak mohou být rizikové schůzky s online přáteli (které neznáme z reálného světa) nebezpečné.</a:t>
            </a:r>
          </a:p>
          <a:p>
            <a:endParaRPr lang="cs-CZ" b="1" dirty="0">
              <a:cs typeface="Calibri"/>
            </a:endParaRPr>
          </a:p>
          <a:p>
            <a:pPr algn="just"/>
            <a:r>
              <a:rPr lang="cs-CZ" b="1" dirty="0"/>
              <a:t>Pravidla pro děti:</a:t>
            </a:r>
            <a:endParaRPr lang="cs-CZ" dirty="0"/>
          </a:p>
          <a:p>
            <a:pPr marL="457200" indent="-457200" algn="just">
              <a:buAutoNum type="arabicPeriod"/>
            </a:pPr>
            <a:r>
              <a:rPr lang="cs-CZ" dirty="0"/>
              <a:t>Nenechte se oklamat sliby virtuálních útočníků. Uvědomte si, že lidé na internetu mohou lhát!</a:t>
            </a:r>
            <a:endParaRPr lang="en-US" dirty="0"/>
          </a:p>
          <a:p>
            <a:pPr marL="457200" indent="-457200" algn="just">
              <a:buAutoNum type="arabicPeriod"/>
            </a:pPr>
            <a:r>
              <a:rPr lang="cs-CZ" dirty="0"/>
              <a:t>Všímejte si nesrovnalostí v komunikaci.</a:t>
            </a:r>
            <a:endParaRPr lang="en-US" dirty="0"/>
          </a:p>
          <a:p>
            <a:pPr marL="457200" indent="-457200" algn="just">
              <a:buAutoNum type="arabicPeriod"/>
            </a:pPr>
            <a:r>
              <a:rPr lang="cs-CZ" dirty="0"/>
              <a:t>Uvědomte si, proč by někdo chtěl za každou cenu udržet internetový vztah nebo obsah komunikace v tajnosti.</a:t>
            </a:r>
            <a:endParaRPr lang="en-US" dirty="0"/>
          </a:p>
          <a:p>
            <a:pPr marL="457200" indent="-457200" algn="just">
              <a:buAutoNum type="arabicPeriod"/>
            </a:pPr>
            <a:r>
              <a:rPr lang="cs-CZ" dirty="0"/>
              <a:t>Vytyčte si své osobní hranice s ohledem na sex. Nepřijímejte ani neodesílejte jiným uživatelům materiály sexuální povahy.</a:t>
            </a:r>
            <a:endParaRPr lang="en-US" dirty="0"/>
          </a:p>
          <a:p>
            <a:pPr marL="457200" indent="-457200" algn="just">
              <a:buAutoNum type="arabicPeriod"/>
            </a:pPr>
            <a:r>
              <a:rPr lang="cs-CZ" dirty="0"/>
              <a:t>Ve virtuálním prostředí nikomu nesdělujte své osobní údaje (zejména své fotografie).</a:t>
            </a:r>
            <a:endParaRPr lang="en-US" dirty="0"/>
          </a:p>
          <a:p>
            <a:pPr marL="457200" indent="-457200" algn="just">
              <a:buAutoNum type="arabicPeriod"/>
            </a:pPr>
            <a:r>
              <a:rPr lang="cs-CZ" dirty="0"/>
              <a:t>Nikdy nechoďte na osobní schůzku, aniž by o ní věděli rodiče. </a:t>
            </a:r>
            <a:endParaRPr lang="en-US" dirty="0"/>
          </a:p>
          <a:p>
            <a:pPr marL="457200" indent="-457200" algn="just">
              <a:buAutoNum type="arabicPeriod"/>
            </a:pPr>
            <a:r>
              <a:rPr lang="cs-CZ" dirty="0"/>
              <a:t>Dejte si pozor na to, s kým se bavíte a o čem. Internetová komunikace vypadá jako anonymní, ale není. </a:t>
            </a:r>
            <a:endParaRPr lang="cs-CZ" dirty="0">
              <a:cs typeface="Calibri"/>
            </a:endParaRPr>
          </a:p>
          <a:p>
            <a:pPr marL="457200" indent="-457200" algn="just">
              <a:buAutoNum type="arabicPeriod"/>
            </a:pPr>
            <a:r>
              <a:rPr lang="cs-CZ" dirty="0"/>
              <a:t>Otestujte si osobu, se kterou komunikujete – např. pomocí fotografie, webkamery apod.</a:t>
            </a:r>
            <a:endParaRPr lang="cs-CZ" dirty="0">
              <a:cs typeface="Calibri"/>
            </a:endParaRPr>
          </a:p>
          <a:p>
            <a:endParaRPr lang="cs-CZ" b="1" dirty="0">
              <a:cs typeface="Calibri"/>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30</a:t>
            </a:fld>
            <a:endParaRPr lang="cs-CZ"/>
          </a:p>
        </p:txBody>
      </p:sp>
    </p:spTree>
    <p:extLst>
      <p:ext uri="{BB962C8B-B14F-4D97-AF65-F5344CB8AC3E}">
        <p14:creationId xmlns:p14="http://schemas.microsoft.com/office/powerpoint/2010/main" val="313136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Apelujeme na to, že internet je super, děti ho používají, je pro ně skvělým místem. Může být ale také nebezpečný a představovat různá rizika.</a:t>
            </a:r>
            <a:br>
              <a:rPr lang="cs-CZ"/>
            </a:br>
            <a:r>
              <a:rPr lang="cs-CZ"/>
              <a:t>Nestrašíme, podáváme objektivní informace…</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3</a:t>
            </a:fld>
            <a:endParaRPr lang="cs-CZ"/>
          </a:p>
        </p:txBody>
      </p:sp>
    </p:spTree>
    <p:extLst>
      <p:ext uri="{BB962C8B-B14F-4D97-AF65-F5344CB8AC3E}">
        <p14:creationId xmlns:p14="http://schemas.microsoft.com/office/powerpoint/2010/main" val="6352845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lnSpc>
                <a:spcPct val="107000"/>
              </a:lnSpc>
              <a:spcAft>
                <a:spcPts val="800"/>
              </a:spcAft>
            </a:pP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31</a:t>
            </a:fld>
            <a:endParaRPr lang="cs-CZ"/>
          </a:p>
        </p:txBody>
      </p:sp>
    </p:spTree>
    <p:extLst>
      <p:ext uri="{BB962C8B-B14F-4D97-AF65-F5344CB8AC3E}">
        <p14:creationId xmlns:p14="http://schemas.microsoft.com/office/powerpoint/2010/main" val="2850296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32</a:t>
            </a:fld>
            <a:endParaRPr lang="cs-CZ"/>
          </a:p>
        </p:txBody>
      </p:sp>
    </p:spTree>
    <p:extLst>
      <p:ext uri="{BB962C8B-B14F-4D97-AF65-F5344CB8AC3E}">
        <p14:creationId xmlns:p14="http://schemas.microsoft.com/office/powerpoint/2010/main" val="26256687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cs typeface="Calibri"/>
              </a:rPr>
              <a:t>Zde je vhodné žáky co nejvíce zapojit.</a:t>
            </a:r>
            <a:endParaRPr lang="cs-CZ" dirty="0"/>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33</a:t>
            </a:fld>
            <a:endParaRPr lang="cs-CZ"/>
          </a:p>
        </p:txBody>
      </p:sp>
    </p:spTree>
    <p:extLst>
      <p:ext uri="{BB962C8B-B14F-4D97-AF65-F5344CB8AC3E}">
        <p14:creationId xmlns:p14="http://schemas.microsoft.com/office/powerpoint/2010/main" val="42181330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800" b="1" dirty="0" err="1">
                <a:effectLst/>
                <a:latin typeface="Segoe UI" panose="020B0502040204020203" pitchFamily="34" charset="0"/>
                <a:ea typeface="Calibri" panose="020F0502020204030204" pitchFamily="34" charset="0"/>
                <a:cs typeface="Arial" panose="020B0604020202020204" pitchFamily="34" charset="0"/>
              </a:rPr>
              <a:t>Phishing</a:t>
            </a:r>
            <a:r>
              <a:rPr lang="cs-CZ" sz="1800" dirty="0">
                <a:effectLst/>
                <a:latin typeface="Segoe UI" panose="020B0502040204020203" pitchFamily="34" charset="0"/>
                <a:ea typeface="Calibri" panose="020F0502020204030204" pitchFamily="34" charset="0"/>
                <a:cs typeface="Arial" panose="020B0604020202020204" pitchFamily="34" charset="0"/>
              </a:rPr>
              <a:t> je druh internetového podvodu, který je </a:t>
            </a:r>
            <a:r>
              <a:rPr lang="cs-CZ" sz="1800" b="1" dirty="0">
                <a:effectLst/>
                <a:latin typeface="Segoe UI" panose="020B0502040204020203" pitchFamily="34" charset="0"/>
                <a:ea typeface="Calibri" panose="020F0502020204030204" pitchFamily="34" charset="0"/>
                <a:cs typeface="Arial" panose="020B0604020202020204" pitchFamily="34" charset="0"/>
              </a:rPr>
              <a:t>zaměřen především na získání (krádež) osobních či jiných citlivých údajů</a:t>
            </a:r>
            <a:r>
              <a:rPr lang="cs-CZ" sz="1800" dirty="0">
                <a:effectLst/>
                <a:latin typeface="Segoe UI" panose="020B0502040204020203" pitchFamily="34" charset="0"/>
                <a:ea typeface="Calibri" panose="020F0502020204030204" pitchFamily="34" charset="0"/>
                <a:cs typeface="Arial" panose="020B0604020202020204" pitchFamily="34" charset="0"/>
              </a:rPr>
              <a:t>. </a:t>
            </a:r>
            <a:r>
              <a:rPr lang="cs-CZ" sz="1800" dirty="0" err="1">
                <a:effectLst/>
                <a:latin typeface="Segoe UI" panose="020B0502040204020203" pitchFamily="34" charset="0"/>
                <a:ea typeface="Calibri" panose="020F0502020204030204" pitchFamily="34" charset="0"/>
                <a:cs typeface="Arial" panose="020B0604020202020204" pitchFamily="34" charset="0"/>
              </a:rPr>
              <a:t>Phishing</a:t>
            </a:r>
            <a:r>
              <a:rPr lang="cs-CZ" sz="1800" dirty="0">
                <a:effectLst/>
                <a:latin typeface="Segoe UI" panose="020B0502040204020203" pitchFamily="34" charset="0"/>
                <a:ea typeface="Calibri" panose="020F0502020204030204" pitchFamily="34" charset="0"/>
                <a:cs typeface="Arial" panose="020B0604020202020204" pitchFamily="34" charset="0"/>
              </a:rPr>
              <a:t> se šíří především prostřednictvím e-mailového komunikace, v posledních letech stále častěji proniká také do prostředí sociálních sítí. </a:t>
            </a:r>
            <a:r>
              <a:rPr lang="cs-CZ" sz="1800" dirty="0" err="1">
                <a:effectLst/>
                <a:latin typeface="Segoe UI" panose="020B0502040204020203" pitchFamily="34" charset="0"/>
                <a:ea typeface="Calibri" panose="020F0502020204030204" pitchFamily="34" charset="0"/>
                <a:cs typeface="Arial" panose="020B0604020202020204" pitchFamily="34" charset="0"/>
              </a:rPr>
              <a:t>Phishingové</a:t>
            </a:r>
            <a:r>
              <a:rPr lang="cs-CZ" sz="1800" dirty="0">
                <a:effectLst/>
                <a:latin typeface="Segoe UI" panose="020B0502040204020203" pitchFamily="34" charset="0"/>
                <a:ea typeface="Calibri" panose="020F0502020204030204" pitchFamily="34" charset="0"/>
                <a:cs typeface="Arial" panose="020B0604020202020204" pitchFamily="34" charset="0"/>
              </a:rPr>
              <a:t> zprávy velmi často napodobují komunikaci nejrůznějších institucí, jako jsou např. banky, pojišťovny, pošta apod. </a:t>
            </a:r>
            <a:r>
              <a:rPr lang="cs-CZ" sz="1800" dirty="0" err="1">
                <a:effectLst/>
                <a:latin typeface="Segoe UI" panose="020B0502040204020203" pitchFamily="34" charset="0"/>
                <a:ea typeface="Calibri" panose="020F0502020204030204" pitchFamily="34" charset="0"/>
                <a:cs typeface="Arial" panose="020B0604020202020204" pitchFamily="34" charset="0"/>
              </a:rPr>
              <a:t>Phishingové</a:t>
            </a:r>
            <a:r>
              <a:rPr lang="cs-CZ" sz="1800" dirty="0">
                <a:effectLst/>
                <a:latin typeface="Segoe UI" panose="020B0502040204020203" pitchFamily="34" charset="0"/>
                <a:ea typeface="Calibri" panose="020F0502020204030204" pitchFamily="34" charset="0"/>
                <a:cs typeface="Arial" panose="020B0604020202020204" pitchFamily="34" charset="0"/>
              </a:rPr>
              <a:t> zprávy se často snaží vyvolat v uživateli pocit naléhavosti a nutnosti na zprávu reagovat.</a:t>
            </a:r>
          </a:p>
          <a:p>
            <a:endParaRPr lang="cs-CZ" sz="1800" dirty="0">
              <a:effectLst/>
              <a:latin typeface="Segoe UI" panose="020B0502040204020203" pitchFamily="34" charset="0"/>
              <a:cs typeface="Arial" panose="020B0604020202020204" pitchFamily="34" charset="0"/>
            </a:endParaRPr>
          </a:p>
          <a:p>
            <a:r>
              <a:rPr lang="cs-CZ" sz="1800" b="1" dirty="0" err="1">
                <a:effectLst/>
                <a:latin typeface="Segoe UI" panose="020B0502040204020203" pitchFamily="34" charset="0"/>
                <a:ea typeface="Calibri" panose="020F0502020204030204" pitchFamily="34" charset="0"/>
                <a:cs typeface="Arial" panose="020B0604020202020204" pitchFamily="34" charset="0"/>
              </a:rPr>
              <a:t>Vishing</a:t>
            </a:r>
            <a:r>
              <a:rPr lang="cs-CZ" sz="1800" dirty="0">
                <a:effectLst/>
                <a:latin typeface="Segoe UI" panose="020B0502040204020203" pitchFamily="34" charset="0"/>
                <a:ea typeface="Calibri" panose="020F0502020204030204" pitchFamily="34" charset="0"/>
                <a:cs typeface="Arial" panose="020B0604020202020204" pitchFamily="34" charset="0"/>
              </a:rPr>
              <a:t> – hlasový </a:t>
            </a:r>
            <a:r>
              <a:rPr lang="cs-CZ" sz="1800" dirty="0" err="1">
                <a:effectLst/>
                <a:latin typeface="Segoe UI" panose="020B0502040204020203" pitchFamily="34" charset="0"/>
                <a:ea typeface="Calibri" panose="020F0502020204030204" pitchFamily="34" charset="0"/>
                <a:cs typeface="Arial" panose="020B0604020202020204" pitchFamily="34" charset="0"/>
              </a:rPr>
              <a:t>phishing</a:t>
            </a:r>
            <a:r>
              <a:rPr lang="cs-CZ" sz="1800" dirty="0">
                <a:effectLst/>
                <a:latin typeface="Segoe UI" panose="020B0502040204020203" pitchFamily="34" charset="0"/>
                <a:ea typeface="Calibri" panose="020F0502020204030204" pitchFamily="34" charset="0"/>
                <a:cs typeface="Arial" panose="020B0604020202020204" pitchFamily="34" charset="0"/>
              </a:rPr>
              <a:t> – je telefonní podvod, kdy pachatel obvolává své oběti. Pachatel se představí např. jako zaměstnanec banky (nebo jiných společností) a sdělí, že účet oběti je napaden a on jediný může pomoci zachránit finanční prostředky. K záchraně účtu potřebuje bezpečnostní údaje k internetovému bankovnictví (ID a heslo, datum narození) nebo k platební kartě (číslo, platnost, jméno na kartě, PIN apod.). Následně se snaží oběť přesvědčit, aby předala bezpečnostní kódy z SMS nebo potvrdila operaci v aplikaci či zaslala bankovní klíč.</a:t>
            </a:r>
          </a:p>
          <a:p>
            <a:endParaRPr lang="cs-CZ" sz="1800" dirty="0">
              <a:effectLst/>
              <a:latin typeface="Segoe UI" panose="020B0502040204020203"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kern="100" dirty="0">
                <a:effectLst/>
                <a:latin typeface="Segoe UI" panose="020B0502040204020203" pitchFamily="34" charset="0"/>
                <a:ea typeface="Calibri" panose="020F0502020204030204" pitchFamily="34" charset="0"/>
                <a:cs typeface="Arial" panose="020B0604020202020204" pitchFamily="34" charset="0"/>
              </a:rPr>
              <a:t>Romance </a:t>
            </a:r>
            <a:r>
              <a:rPr lang="cs-CZ" sz="1800" b="1" kern="100" dirty="0" err="1">
                <a:effectLst/>
                <a:latin typeface="Segoe UI" panose="020B0502040204020203" pitchFamily="34" charset="0"/>
                <a:ea typeface="Calibri" panose="020F0502020204030204" pitchFamily="34" charset="0"/>
                <a:cs typeface="Arial" panose="020B0604020202020204" pitchFamily="34" charset="0"/>
              </a:rPr>
              <a:t>scam</a:t>
            </a:r>
            <a:r>
              <a:rPr lang="cs-CZ" sz="1800" b="1" kern="100" dirty="0">
                <a:effectLst/>
                <a:latin typeface="Segoe UI" panose="020B0502040204020203" pitchFamily="34" charset="0"/>
                <a:ea typeface="Calibri" panose="020F0502020204030204" pitchFamily="34" charset="0"/>
                <a:cs typeface="Arial" panose="020B0604020202020204" pitchFamily="34" charset="0"/>
              </a:rPr>
              <a:t> </a:t>
            </a:r>
            <a:r>
              <a:rPr lang="cs-CZ" sz="1800" kern="100" dirty="0">
                <a:effectLst/>
                <a:latin typeface="Segoe UI" panose="020B0502040204020203" pitchFamily="34" charset="0"/>
                <a:ea typeface="Calibri" panose="020F0502020204030204" pitchFamily="34" charset="0"/>
                <a:cs typeface="Arial" panose="020B0604020202020204" pitchFamily="34" charset="0"/>
              </a:rPr>
              <a:t>– cílem</a:t>
            </a:r>
            <a:r>
              <a:rPr lang="cs-CZ" sz="1800" b="1" kern="100" dirty="0">
                <a:effectLst/>
                <a:latin typeface="Segoe UI" panose="020B0502040204020203" pitchFamily="34" charset="0"/>
                <a:ea typeface="Calibri" panose="020F0502020204030204" pitchFamily="34" charset="0"/>
                <a:cs typeface="Arial" panose="020B0604020202020204" pitchFamily="34" charset="0"/>
              </a:rPr>
              <a:t> pachatele je navázat s vyhlédnutou obětí v online prostředí romantický vztah a vylákávat z ní postupně co nejvíce financí, které pak putují zpravidla do zahraničí. </a:t>
            </a:r>
            <a:r>
              <a:rPr lang="cs-CZ" sz="1800" b="0" kern="100" dirty="0">
                <a:effectLst/>
                <a:latin typeface="Segoe UI" panose="020B0502040204020203" pitchFamily="34" charset="0"/>
                <a:ea typeface="Calibri" panose="020F0502020204030204" pitchFamily="34" charset="0"/>
                <a:cs typeface="Arial" panose="020B0604020202020204" pitchFamily="34" charset="0"/>
              </a:rPr>
              <a:t>Pachatel si v rámci komunikace vymýšlí nové a nové historky, proč je nutné peníze odeslat, že na tom závisí jeho život apod. Romance </a:t>
            </a:r>
            <a:r>
              <a:rPr lang="cs-CZ" sz="1800" b="0" kern="100" dirty="0" err="1">
                <a:effectLst/>
                <a:latin typeface="Segoe UI" panose="020B0502040204020203" pitchFamily="34" charset="0"/>
                <a:ea typeface="Calibri" panose="020F0502020204030204" pitchFamily="34" charset="0"/>
                <a:cs typeface="Arial" panose="020B0604020202020204" pitchFamily="34" charset="0"/>
              </a:rPr>
              <a:t>scam</a:t>
            </a:r>
            <a:r>
              <a:rPr lang="cs-CZ" sz="1800" b="0" kern="100" dirty="0">
                <a:effectLst/>
                <a:latin typeface="Segoe UI" panose="020B0502040204020203" pitchFamily="34" charset="0"/>
                <a:ea typeface="Calibri" panose="020F0502020204030204" pitchFamily="34" charset="0"/>
                <a:cs typeface="Arial" panose="020B0604020202020204" pitchFamily="34" charset="0"/>
              </a:rPr>
              <a:t> také bývá doprovázen příslibem rychlého zbohatnutí, protože je pachatel dle svých slov finančně zajištěn a stejně tak zajistí vyhlédnutou oběť. </a:t>
            </a:r>
            <a:r>
              <a:rPr lang="cs-CZ" sz="1800" kern="100" dirty="0">
                <a:effectLst/>
                <a:latin typeface="Segoe UI" panose="020B0502040204020203" pitchFamily="34" charset="0"/>
                <a:ea typeface="Calibri" panose="020F0502020204030204" pitchFamily="34" charset="0"/>
                <a:cs typeface="Arial" panose="020B0604020202020204" pitchFamily="34" charset="0"/>
              </a:rPr>
              <a:t>V posledních letech se pachatelé velmi často vydávali např. za </a:t>
            </a:r>
            <a:r>
              <a:rPr lang="cs-CZ" sz="1800" b="1" kern="100" dirty="0">
                <a:effectLst/>
                <a:latin typeface="Segoe UI" panose="020B0502040204020203" pitchFamily="34" charset="0"/>
                <a:ea typeface="Calibri" panose="020F0502020204030204" pitchFamily="34" charset="0"/>
                <a:cs typeface="Arial" panose="020B0604020202020204" pitchFamily="34" charset="0"/>
              </a:rPr>
              <a:t>americké vojáky</a:t>
            </a:r>
            <a:r>
              <a:rPr lang="cs-CZ" sz="1800" kern="100" dirty="0">
                <a:effectLst/>
                <a:latin typeface="Segoe UI" panose="020B0502040204020203" pitchFamily="34" charset="0"/>
                <a:ea typeface="Calibri" panose="020F0502020204030204" pitchFamily="34" charset="0"/>
                <a:cs typeface="Arial" panose="020B0604020202020204" pitchFamily="34" charset="0"/>
              </a:rPr>
              <a:t> či </a:t>
            </a:r>
            <a:r>
              <a:rPr lang="cs-CZ" sz="1800" b="1" kern="100" dirty="0">
                <a:effectLst/>
                <a:latin typeface="Segoe UI" panose="020B0502040204020203" pitchFamily="34" charset="0"/>
                <a:ea typeface="Calibri" panose="020F0502020204030204" pitchFamily="34" charset="0"/>
                <a:cs typeface="Arial" panose="020B0604020202020204" pitchFamily="34" charset="0"/>
              </a:rPr>
              <a:t>lékaře pracující na zahraničí misi</a:t>
            </a:r>
            <a:r>
              <a:rPr lang="cs-CZ" sz="1800" kern="100" dirty="0">
                <a:effectLst/>
                <a:latin typeface="Segoe UI" panose="020B0502040204020203" pitchFamily="34" charset="0"/>
                <a:ea typeface="Calibri" panose="020F0502020204030204" pitchFamily="34" charset="0"/>
                <a:cs typeface="Arial" panose="020B0604020202020204" pitchFamily="34" charset="0"/>
              </a:rPr>
              <a:t>, nově poradna E-Bezpečí zachytila případy, kdy pachatel předstírá, že je stavební inženýr, který žije v blízké zemi (např. Německu) a chce se seznámit, následně odstěhovat do ČR, postavit si zde dům apod.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kern="100" dirty="0">
                <a:effectLst/>
                <a:latin typeface="Segoe UI" panose="020B0502040204020203" pitchFamily="34" charset="0"/>
                <a:ea typeface="Calibri" panose="020F0502020204030204" pitchFamily="34" charset="0"/>
                <a:cs typeface="Arial" panose="020B0604020202020204" pitchFamily="34" charset="0"/>
              </a:rPr>
              <a:t>Boss </a:t>
            </a:r>
            <a:r>
              <a:rPr lang="cs-CZ" sz="1800" b="1" kern="100" dirty="0" err="1">
                <a:effectLst/>
                <a:latin typeface="Segoe UI" panose="020B0502040204020203" pitchFamily="34" charset="0"/>
                <a:ea typeface="Calibri" panose="020F0502020204030204" pitchFamily="34" charset="0"/>
                <a:cs typeface="Arial" panose="020B0604020202020204" pitchFamily="34" charset="0"/>
              </a:rPr>
              <a:t>scam</a:t>
            </a:r>
            <a:r>
              <a:rPr lang="cs-CZ" sz="1800" b="1" kern="100" dirty="0">
                <a:effectLst/>
                <a:latin typeface="Segoe UI" panose="020B0502040204020203" pitchFamily="34" charset="0"/>
                <a:ea typeface="Calibri" panose="020F0502020204030204" pitchFamily="34" charset="0"/>
                <a:cs typeface="Arial" panose="020B0604020202020204" pitchFamily="34" charset="0"/>
              </a:rPr>
              <a:t> </a:t>
            </a:r>
            <a:r>
              <a:rPr lang="cs-CZ" sz="1800" kern="100" dirty="0">
                <a:effectLst/>
                <a:latin typeface="Segoe UI" panose="020B0502040204020203" pitchFamily="34" charset="0"/>
                <a:ea typeface="Calibri" panose="020F0502020204030204" pitchFamily="34" charset="0"/>
                <a:cs typeface="Arial" panose="020B0604020202020204" pitchFamily="34" charset="0"/>
              </a:rPr>
              <a:t>(či CEO/BEC </a:t>
            </a:r>
            <a:r>
              <a:rPr lang="cs-CZ" sz="1800" kern="100" dirty="0" err="1">
                <a:effectLst/>
                <a:latin typeface="Segoe UI" panose="020B0502040204020203" pitchFamily="34" charset="0"/>
                <a:ea typeface="Calibri" panose="020F0502020204030204" pitchFamily="34" charset="0"/>
                <a:cs typeface="Arial" panose="020B0604020202020204" pitchFamily="34" charset="0"/>
              </a:rPr>
              <a:t>fraud</a:t>
            </a:r>
            <a:r>
              <a:rPr lang="cs-CZ" sz="1800" kern="100" dirty="0">
                <a:effectLst/>
                <a:latin typeface="Segoe UI" panose="020B0502040204020203" pitchFamily="34" charset="0"/>
                <a:ea typeface="Calibri" panose="020F0502020204030204" pitchFamily="34" charset="0"/>
                <a:cs typeface="Arial" panose="020B0604020202020204" pitchFamily="34" charset="0"/>
              </a:rPr>
              <a:t>, </a:t>
            </a:r>
            <a:r>
              <a:rPr lang="cs-CZ" sz="1800" kern="100" dirty="0" err="1">
                <a:effectLst/>
                <a:latin typeface="Segoe UI" panose="020B0502040204020203" pitchFamily="34" charset="0"/>
                <a:ea typeface="Calibri" panose="020F0502020204030204" pitchFamily="34" charset="0"/>
                <a:cs typeface="Arial" panose="020B0604020202020204" pitchFamily="34" charset="0"/>
              </a:rPr>
              <a:t>fake</a:t>
            </a:r>
            <a:r>
              <a:rPr lang="cs-CZ" sz="1800" kern="100" dirty="0">
                <a:effectLst/>
                <a:latin typeface="Segoe UI" panose="020B0502040204020203" pitchFamily="34" charset="0"/>
                <a:ea typeface="Calibri" panose="020F0502020204030204" pitchFamily="34" charset="0"/>
                <a:cs typeface="Arial" panose="020B0604020202020204" pitchFamily="34" charset="0"/>
              </a:rPr>
              <a:t> president) je druhem podvodu, ve kterém pachatelé předstírají, že jsou vaši nadřízení (např. ředitelé), kteří chtějí, abyste převedli na jejich pokyn peníze z firemního účtu na účet jiný, např. na </a:t>
            </a:r>
            <a:r>
              <a:rPr lang="cs-CZ" sz="1800" kern="100" dirty="0" err="1">
                <a:effectLst/>
                <a:latin typeface="Segoe UI" panose="020B0502040204020203" pitchFamily="34" charset="0"/>
                <a:ea typeface="Calibri" panose="020F0502020204030204" pitchFamily="34" charset="0"/>
                <a:cs typeface="Arial" panose="020B0604020202020204" pitchFamily="34" charset="0"/>
              </a:rPr>
              <a:t>zafinancování</a:t>
            </a:r>
            <a:r>
              <a:rPr lang="cs-CZ" sz="1800" kern="100" dirty="0">
                <a:effectLst/>
                <a:latin typeface="Segoe UI" panose="020B0502040204020203" pitchFamily="34" charset="0"/>
                <a:ea typeface="Calibri" panose="020F0502020204030204" pitchFamily="34" charset="0"/>
                <a:cs typeface="Arial" panose="020B0604020202020204" pitchFamily="34" charset="0"/>
              </a:rPr>
              <a:t> konkrétního projektu, případně proplatili fiktivní fakturu či fiktivní platební příkaz. Podvod využívá především nepozornosti zaměstnanců, kteří jsou zvyklí se svým nadřízeným běžně e-mailem komunikovat a již si neověřují, od koho příkaz ve skutečnosti přišel.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800" b="1" kern="100" dirty="0" err="1">
                <a:effectLst/>
                <a:latin typeface="Segoe UI" panose="020B0502040204020203" pitchFamily="34" charset="0"/>
                <a:ea typeface="Calibri" panose="020F0502020204030204" pitchFamily="34" charset="0"/>
                <a:cs typeface="Arial" panose="020B0604020202020204" pitchFamily="34" charset="0"/>
              </a:rPr>
              <a:t>Invoice</a:t>
            </a:r>
            <a:r>
              <a:rPr lang="cs-CZ" sz="1800" b="1" kern="100" dirty="0">
                <a:effectLst/>
                <a:latin typeface="Segoe UI" panose="020B0502040204020203" pitchFamily="34" charset="0"/>
                <a:ea typeface="Calibri" panose="020F0502020204030204" pitchFamily="34" charset="0"/>
                <a:cs typeface="Arial" panose="020B0604020202020204" pitchFamily="34" charset="0"/>
              </a:rPr>
              <a:t> </a:t>
            </a:r>
            <a:r>
              <a:rPr lang="cs-CZ" sz="1800" b="1" kern="100" dirty="0" err="1">
                <a:effectLst/>
                <a:latin typeface="Segoe UI" panose="020B0502040204020203" pitchFamily="34" charset="0"/>
                <a:ea typeface="Calibri" panose="020F0502020204030204" pitchFamily="34" charset="0"/>
                <a:cs typeface="Arial" panose="020B0604020202020204" pitchFamily="34" charset="0"/>
              </a:rPr>
              <a:t>scam</a:t>
            </a:r>
            <a:r>
              <a:rPr lang="cs-CZ" sz="1800" b="1" kern="100" dirty="0">
                <a:effectLst/>
                <a:latin typeface="Segoe UI" panose="020B0502040204020203" pitchFamily="34" charset="0"/>
                <a:ea typeface="Calibri" panose="020F0502020204030204" pitchFamily="34" charset="0"/>
                <a:cs typeface="Arial" panose="020B0604020202020204" pitchFamily="34" charset="0"/>
              </a:rPr>
              <a:t> </a:t>
            </a:r>
            <a:r>
              <a:rPr lang="cs-CZ" sz="1800" kern="100" dirty="0">
                <a:effectLst/>
                <a:latin typeface="Segoe UI" panose="020B0502040204020203" pitchFamily="34" charset="0"/>
                <a:ea typeface="Calibri" panose="020F0502020204030204" pitchFamily="34" charset="0"/>
                <a:cs typeface="Arial" panose="020B0604020202020204" pitchFamily="34" charset="0"/>
              </a:rPr>
              <a:t>je druh podvodu, který v českém prostředí známe pod názvem </a:t>
            </a:r>
            <a:r>
              <a:rPr lang="cs-CZ" sz="1800" b="1" kern="100" dirty="0">
                <a:effectLst/>
                <a:latin typeface="Segoe UI" panose="020B0502040204020203" pitchFamily="34" charset="0"/>
                <a:ea typeface="Calibri" panose="020F0502020204030204" pitchFamily="34" charset="0"/>
                <a:cs typeface="Arial" panose="020B0604020202020204" pitchFamily="34" charset="0"/>
              </a:rPr>
              <a:t>„podvodné faktury“</a:t>
            </a:r>
            <a:r>
              <a:rPr lang="cs-CZ" sz="1800" kern="100" dirty="0">
                <a:effectLst/>
                <a:latin typeface="Segoe UI" panose="020B0502040204020203" pitchFamily="34" charset="0"/>
                <a:ea typeface="Calibri" panose="020F0502020204030204" pitchFamily="34" charset="0"/>
                <a:cs typeface="Arial" panose="020B0604020202020204" pitchFamily="34" charset="0"/>
              </a:rPr>
              <a:t>. Princip podvodu je jednoduchý, internetoví podvodníci rozesílají internetem fiktivní faktury a využívají nepozornosti ekonomického personálu, který je ochoten fakturu proplatit. V některých případech pak podvodná faktura ve formě přílohy k e-mailu obsahuje virus (např. ransomware), který infikuje firemní počítač či dokonce celou počítačovou síť.</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a:p>
            <a:pPr algn="l"/>
            <a:r>
              <a:rPr lang="cs-CZ" sz="1800" b="1" i="0" u="none" strike="noStrike" baseline="0" dirty="0">
                <a:solidFill>
                  <a:srgbClr val="2B2A29"/>
                </a:solidFill>
                <a:latin typeface="Kalam-Bold"/>
              </a:rPr>
              <a:t>Podvodné mobilní platby </a:t>
            </a:r>
            <a:r>
              <a:rPr lang="cs-CZ" sz="1800" b="0" i="0" u="none" strike="noStrike" baseline="0" dirty="0">
                <a:solidFill>
                  <a:srgbClr val="2B2A29"/>
                </a:solidFill>
                <a:latin typeface="Kalam-Bold"/>
              </a:rPr>
              <a:t>(m-platby)</a:t>
            </a:r>
            <a:endParaRPr lang="cs-CZ" sz="1800" b="1" i="0" u="none" strike="noStrike" baseline="0" dirty="0">
              <a:solidFill>
                <a:srgbClr val="2B2A29"/>
              </a:solidFill>
              <a:latin typeface="Kalam-Bold"/>
            </a:endParaRPr>
          </a:p>
          <a:p>
            <a:pPr algn="l"/>
            <a:r>
              <a:rPr lang="pl-PL" sz="1800" b="0" i="0" u="none" strike="noStrike" baseline="0" dirty="0">
                <a:solidFill>
                  <a:srgbClr val="2B2A29"/>
                </a:solidFill>
                <a:latin typeface="Kalam-Regular"/>
              </a:rPr>
              <a:t>Další skupina podvodů je spojena s platbami prostřednictvím </a:t>
            </a:r>
            <a:r>
              <a:rPr lang="cs-CZ" sz="1800" b="0" i="0" u="none" strike="noStrike" baseline="0" dirty="0">
                <a:solidFill>
                  <a:srgbClr val="2B2A29"/>
                </a:solidFill>
                <a:latin typeface="Kalam-Regular"/>
              </a:rPr>
              <a:t>mobilních telefonů. Pachatelé tohoto typu podvodu předstírají, že jsou naši známí a nutně potřebují, abychom jim pomohli - např. obnovit jejich účet na sociální síti, potvrdit přihlášení do bankovnictví („zapomněli si zrovna mobil a nutně potřebují potvrdit transakci“) apod. Stačí, když nám na náš mobilní telefon nechají poslat SMS, kterou potvrdíme speciálním kódem. </a:t>
            </a:r>
            <a:r>
              <a:rPr lang="cs-CZ" sz="1800" b="1" i="0" u="none" strike="noStrike" baseline="0" dirty="0">
                <a:solidFill>
                  <a:srgbClr val="E41E24"/>
                </a:solidFill>
                <a:latin typeface="Kalam-Bold"/>
              </a:rPr>
              <a:t>Ve skutečnosti jsme však potvrdili provedení finanční transakce, která bude naúčtována nám! </a:t>
            </a:r>
            <a:r>
              <a:rPr lang="cs-CZ" sz="1800" b="0" i="0" u="none" strike="noStrike" baseline="0" dirty="0">
                <a:solidFill>
                  <a:srgbClr val="2B2A29"/>
                </a:solidFill>
                <a:latin typeface="Kalam-Regular"/>
              </a:rPr>
              <a:t>U tohoto typu podvodu pachatel často využívá techniky „klonování profilu“. Jednoduše zkopíruje profil konkrétní osoby na sociální síti (využije profilové foto, ukázkové fotky, jméno a příjmení apod.) a snaží se předstírat, že je právě ona.</a:t>
            </a:r>
          </a:p>
          <a:p>
            <a:pPr algn="l"/>
            <a:endParaRPr lang="cs-CZ" sz="1800" b="0" i="0" u="none" strike="noStrike" kern="100" baseline="0" dirty="0">
              <a:solidFill>
                <a:srgbClr val="2B2A29"/>
              </a:solidFill>
              <a:effectLst/>
              <a:latin typeface="Kalam-Regular"/>
              <a:ea typeface="Calibri" panose="020F0502020204030204" pitchFamily="34" charset="0"/>
              <a:cs typeface="Arial" panose="020B0604020202020204" pitchFamily="34" charset="0"/>
            </a:endParaRPr>
          </a:p>
          <a:p>
            <a:pPr algn="l"/>
            <a:r>
              <a:rPr lang="cs-CZ" sz="1800" b="1" i="0" u="sng" strike="noStrike" baseline="0" dirty="0">
                <a:solidFill>
                  <a:srgbClr val="2B2A29"/>
                </a:solidFill>
                <a:latin typeface="Kalam-Regular"/>
              </a:rPr>
              <a:t>Pokud jste se stali terčem online podvodu, na nic nečekejte, nic nemažte, sesbírejte co nejvíce důkazů a kontaktujte co nejrychleji nejbližší oddělení Policie ČR.</a:t>
            </a:r>
            <a:endParaRPr lang="cs-CZ" dirty="0"/>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34</a:t>
            </a:fld>
            <a:endParaRPr lang="cs-CZ"/>
          </a:p>
        </p:txBody>
      </p:sp>
    </p:spTree>
    <p:extLst>
      <p:ext uri="{BB962C8B-B14F-4D97-AF65-F5344CB8AC3E}">
        <p14:creationId xmlns:p14="http://schemas.microsoft.com/office/powerpoint/2010/main" val="14929630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8B9E6F-BD78-0028-B20C-BB526D6ACC2B}"/>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E3174944-AF74-FF64-0DAA-2C474173454C}"/>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09CE5F14-EC28-D3FF-6785-79185248215C}"/>
              </a:ext>
            </a:extLst>
          </p:cNvPr>
          <p:cNvSpPr>
            <a:spLocks noGrp="1"/>
          </p:cNvSpPr>
          <p:nvPr>
            <p:ph type="body" idx="1"/>
          </p:nvPr>
        </p:nvSpPr>
        <p:spPr/>
        <p:txBody>
          <a:bodyPr/>
          <a:lstStyle/>
          <a:p>
            <a:r>
              <a:rPr lang="cs-CZ" sz="1200" kern="1200" dirty="0">
                <a:solidFill>
                  <a:schemeClr val="tx1"/>
                </a:solidFill>
                <a:effectLst/>
                <a:latin typeface="+mn-lt"/>
                <a:ea typeface="+mn-ea"/>
                <a:cs typeface="+mn-cs"/>
              </a:rPr>
              <a:t>Digitální stopa je souhrn všech informací, které o nás zůstávají v online prostředí v důsledku naší aktivity na internetu. Patří sem nejen příspěvky, fotografie, videa či komentáře, které sami zveřejníme na sociálních sítích, ale také data, která se o nás shromažďují automaticky – například vyhledávací historie, údaje o poloze, informace z mobilních aplikací a malé soubory zvané cookies, které zaznamenávají, jaké weby navštěvujeme a co na nich děláme. Digitální stopu vytváříme vědomě i nevědomě a její rozsah se neustále zvětšuje.</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Existují dva základní typy digitální stopy:</a:t>
            </a:r>
          </a:p>
          <a:p>
            <a:r>
              <a:rPr lang="cs-CZ" sz="1200" b="1" kern="1200" dirty="0">
                <a:solidFill>
                  <a:schemeClr val="tx1"/>
                </a:solidFill>
                <a:effectLst/>
                <a:latin typeface="+mn-lt"/>
                <a:ea typeface="+mn-ea"/>
                <a:cs typeface="+mn-cs"/>
              </a:rPr>
              <a:t>1. Aktivní digitální stopa</a:t>
            </a:r>
            <a:r>
              <a:rPr lang="cs-CZ" sz="1200" kern="1200" dirty="0">
                <a:solidFill>
                  <a:schemeClr val="tx1"/>
                </a:solidFill>
                <a:effectLst/>
                <a:latin typeface="+mn-lt"/>
                <a:ea typeface="+mn-ea"/>
                <a:cs typeface="+mn-cs"/>
              </a:rPr>
              <a:t> – vzniká vědomě, když sami zveřejníme příspěvek, fotografii nebo vyplníme formulář.</a:t>
            </a:r>
          </a:p>
          <a:p>
            <a:r>
              <a:rPr lang="cs-CZ" sz="1200" b="1" kern="1200" dirty="0">
                <a:solidFill>
                  <a:schemeClr val="tx1"/>
                </a:solidFill>
                <a:effectLst/>
                <a:latin typeface="+mn-lt"/>
                <a:ea typeface="+mn-ea"/>
                <a:cs typeface="+mn-cs"/>
              </a:rPr>
              <a:t>2. Pasivní digitální stopa</a:t>
            </a:r>
            <a:r>
              <a:rPr lang="cs-CZ" sz="1200" kern="1200" dirty="0">
                <a:solidFill>
                  <a:schemeClr val="tx1"/>
                </a:solidFill>
                <a:effectLst/>
                <a:latin typeface="+mn-lt"/>
                <a:ea typeface="+mn-ea"/>
                <a:cs typeface="+mn-cs"/>
              </a:rPr>
              <a:t> – vzniká bez našeho aktivního přičinění, například při sledování webů, používání aplikací nebo při ukládání dat poskytovateli internetových služeb.</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Digitální stopa je dlouhodobá a obtížně odstranitelná – informace jednou zveřejněné na internetu mohou být kopírovány, archivovány a šířeny i bez našeho vědomí. Proto lze také zjednodušeně říci, že </a:t>
            </a:r>
            <a:r>
              <a:rPr lang="cs-CZ" sz="1200" b="1" kern="1200" dirty="0">
                <a:solidFill>
                  <a:schemeClr val="tx1"/>
                </a:solidFill>
                <a:effectLst/>
                <a:latin typeface="+mn-lt"/>
                <a:ea typeface="+mn-ea"/>
                <a:cs typeface="+mn-cs"/>
              </a:rPr>
              <a:t>to, co jednou na internet nahrajeme, už z něj nejde zcela smazat</a:t>
            </a:r>
            <a:r>
              <a:rPr lang="cs-CZ" sz="1200" kern="1200" dirty="0">
                <a:solidFill>
                  <a:schemeClr val="tx1"/>
                </a:solidFill>
                <a:effectLst/>
                <a:latin typeface="+mn-lt"/>
                <a:ea typeface="+mn-ea"/>
                <a:cs typeface="+mn-cs"/>
              </a:rPr>
              <a:t>.</a:t>
            </a:r>
          </a:p>
        </p:txBody>
      </p:sp>
      <p:sp>
        <p:nvSpPr>
          <p:cNvPr id="4" name="Zástupný symbol pro číslo snímku 3">
            <a:extLst>
              <a:ext uri="{FF2B5EF4-FFF2-40B4-BE49-F238E27FC236}">
                <a16:creationId xmlns:a16="http://schemas.microsoft.com/office/drawing/2014/main" id="{04C23ECB-4496-349E-6F26-38A10EB1C5AE}"/>
              </a:ext>
            </a:extLst>
          </p:cNvPr>
          <p:cNvSpPr>
            <a:spLocks noGrp="1"/>
          </p:cNvSpPr>
          <p:nvPr>
            <p:ph type="sldNum" sz="quarter" idx="5"/>
          </p:nvPr>
        </p:nvSpPr>
        <p:spPr/>
        <p:txBody>
          <a:bodyPr/>
          <a:lstStyle/>
          <a:p>
            <a:fld id="{CF2CBCB1-5700-4D62-9270-9B608EA0EDB8}" type="slidenum">
              <a:rPr lang="cs-CZ" smtClean="0"/>
              <a:t>35</a:t>
            </a:fld>
            <a:endParaRPr lang="cs-CZ"/>
          </a:p>
        </p:txBody>
      </p:sp>
    </p:spTree>
    <p:extLst>
      <p:ext uri="{BB962C8B-B14F-4D97-AF65-F5344CB8AC3E}">
        <p14:creationId xmlns:p14="http://schemas.microsoft.com/office/powerpoint/2010/main" val="34018559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3A5329-CB31-EE1C-0236-2AA6119CEAD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604306B3-2700-9708-4D9B-A84E613A116B}"/>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EC6CB8A5-FEC5-A8E9-BB2C-0DC387C5AA55}"/>
              </a:ext>
            </a:extLst>
          </p:cNvPr>
          <p:cNvSpPr>
            <a:spLocks noGrp="1"/>
          </p:cNvSpPr>
          <p:nvPr>
            <p:ph type="body" idx="1"/>
          </p:nvPr>
        </p:nvSpPr>
        <p:spPr/>
        <p:txBody>
          <a:bodyPr/>
          <a:lstStyle/>
          <a:p>
            <a:r>
              <a:rPr lang="cs-CZ" dirty="0"/>
              <a:t>Žákům můžeme připomenout, že k digitálním stopám patří také </a:t>
            </a:r>
            <a:r>
              <a:rPr lang="cs-CZ" b="1" dirty="0"/>
              <a:t>osobní údaje</a:t>
            </a:r>
            <a:r>
              <a:rPr lang="cs-CZ" dirty="0"/>
              <a:t>. Můžeme se zeptat, které osobní údaje se dají podle jejich názoru </a:t>
            </a:r>
            <a:r>
              <a:rPr lang="cs-CZ" b="1" dirty="0"/>
              <a:t>zneužít</a:t>
            </a:r>
            <a:r>
              <a:rPr lang="cs-CZ" dirty="0"/>
              <a:t> </a:t>
            </a:r>
            <a:r>
              <a:rPr lang="cs-CZ" b="1" dirty="0"/>
              <a:t>a jakým způsobem</a:t>
            </a:r>
            <a:r>
              <a:rPr lang="cs-CZ" dirty="0"/>
              <a:t>.</a:t>
            </a:r>
          </a:p>
        </p:txBody>
      </p:sp>
      <p:sp>
        <p:nvSpPr>
          <p:cNvPr id="4" name="Zástupný symbol pro číslo snímku 3">
            <a:extLst>
              <a:ext uri="{FF2B5EF4-FFF2-40B4-BE49-F238E27FC236}">
                <a16:creationId xmlns:a16="http://schemas.microsoft.com/office/drawing/2014/main" id="{1E9E9849-D595-FDCA-0BA9-A6378BE7D1F5}"/>
              </a:ext>
            </a:extLst>
          </p:cNvPr>
          <p:cNvSpPr>
            <a:spLocks noGrp="1"/>
          </p:cNvSpPr>
          <p:nvPr>
            <p:ph type="sldNum" sz="quarter" idx="5"/>
          </p:nvPr>
        </p:nvSpPr>
        <p:spPr/>
        <p:txBody>
          <a:bodyPr/>
          <a:lstStyle/>
          <a:p>
            <a:fld id="{2F61EDC3-2C72-482A-ACAE-160E746A9B6A}" type="slidenum">
              <a:rPr lang="cs-CZ" smtClean="0"/>
              <a:t>36</a:t>
            </a:fld>
            <a:endParaRPr lang="cs-CZ"/>
          </a:p>
        </p:txBody>
      </p:sp>
    </p:spTree>
    <p:extLst>
      <p:ext uri="{BB962C8B-B14F-4D97-AF65-F5344CB8AC3E}">
        <p14:creationId xmlns:p14="http://schemas.microsoft.com/office/powerpoint/2010/main" val="341497065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Žáky můžeme poučit také o tom, že kromě osobních údajů zanecháváme na internetu i stopy v podobě informací, které webové stránky, sociální sítě a další internetové služby umí zjistit. Například:</a:t>
            </a:r>
          </a:p>
          <a:p>
            <a:pPr marL="171450" indent="-171450">
              <a:buFontTx/>
              <a:buChar char="-"/>
            </a:pPr>
            <a:r>
              <a:rPr lang="cs-CZ" dirty="0"/>
              <a:t>adresa, ze které se připojují,</a:t>
            </a:r>
          </a:p>
          <a:p>
            <a:pPr marL="171450" indent="-171450">
              <a:buFontTx/>
              <a:buChar char="-"/>
            </a:pPr>
            <a:r>
              <a:rPr lang="cs-CZ" dirty="0"/>
              <a:t>co je na internetu zajímá,</a:t>
            </a:r>
          </a:p>
          <a:p>
            <a:pPr marL="171450" indent="-171450">
              <a:buFontTx/>
              <a:buChar char="-"/>
            </a:pPr>
            <a:r>
              <a:rPr lang="cs-CZ" dirty="0"/>
              <a:t>které hry na internetu hrají,</a:t>
            </a:r>
          </a:p>
          <a:p>
            <a:pPr marL="171450" indent="-171450">
              <a:buFontTx/>
              <a:buChar char="-"/>
            </a:pPr>
            <a:r>
              <a:rPr lang="cs-CZ" dirty="0"/>
              <a:t>co na internetu nakupují,</a:t>
            </a:r>
          </a:p>
          <a:p>
            <a:pPr marL="171450" indent="-171450">
              <a:buFontTx/>
              <a:buChar char="-"/>
            </a:pPr>
            <a:r>
              <a:rPr lang="cs-CZ" dirty="0"/>
              <a:t>co na internetu stahují,</a:t>
            </a:r>
          </a:p>
          <a:p>
            <a:pPr marL="171450" indent="-171450">
              <a:buFontTx/>
              <a:buChar char="-"/>
            </a:pPr>
            <a:r>
              <a:rPr lang="cs-CZ" dirty="0"/>
              <a:t>na jaké odkazy klikají apod.</a:t>
            </a:r>
          </a:p>
          <a:p>
            <a:pPr marL="171450" indent="-171450">
              <a:buFontTx/>
              <a:buChar char="-"/>
            </a:pPr>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37</a:t>
            </a:fld>
            <a:endParaRPr lang="cs-CZ"/>
          </a:p>
        </p:txBody>
      </p:sp>
    </p:spTree>
    <p:extLst>
      <p:ext uri="{BB962C8B-B14F-4D97-AF65-F5344CB8AC3E}">
        <p14:creationId xmlns:p14="http://schemas.microsoft.com/office/powerpoint/2010/main" val="29174024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b="1" kern="1200" dirty="0">
                <a:solidFill>
                  <a:schemeClr val="tx1"/>
                </a:solidFill>
                <a:effectLst/>
                <a:latin typeface="+mn-lt"/>
                <a:ea typeface="+mn-ea"/>
                <a:cs typeface="+mn-cs"/>
              </a:rPr>
              <a:t>Jaká rizika digitální stopa přináší?</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Digitální stopa není jen souhrn neutrálních informací – může se stát zdrojem rizik, která ovlivní soukromí, bezpečnost i budoucnost jedince.</a:t>
            </a: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Ztráta soukromí</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Sdílení příliš osobních údajů může vést k narušení soukromí. Fotografie, adresy, telefonní čísla či informace o zdravotním stavu se mohou dostat k lidem, kterým nebyly určeny.</a:t>
            </a: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Zneužití osobních údajů</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Údaje z digitální stopy mohou být použity k podvodům, krádežím identity nebo jiným nezákonným aktivitám. Útočníci mohou tyto informace využít k manipulaci či vydírání.</a:t>
            </a:r>
          </a:p>
          <a:p>
            <a:endParaRPr lang="cs-CZ" sz="1200" kern="1200" dirty="0">
              <a:solidFill>
                <a:schemeClr val="tx1"/>
              </a:solidFill>
              <a:effectLst/>
              <a:latin typeface="+mn-lt"/>
              <a:ea typeface="+mn-ea"/>
              <a:cs typeface="+mn-cs"/>
            </a:endParaRPr>
          </a:p>
          <a:p>
            <a:r>
              <a:rPr lang="cs-CZ" sz="1200" b="1" kern="1200" dirty="0">
                <a:solidFill>
                  <a:schemeClr val="tx1"/>
                </a:solidFill>
                <a:effectLst/>
                <a:latin typeface="+mn-lt"/>
                <a:ea typeface="+mn-ea"/>
                <a:cs typeface="+mn-cs"/>
              </a:rPr>
              <a:t>Vydírání</a:t>
            </a:r>
          </a:p>
          <a:p>
            <a:r>
              <a:rPr lang="cs-CZ" dirty="0"/>
              <a:t>Dochází k němu, když někdo hrozí zveřejněním nebo zneužitím osobních či citlivých informací s cílem oběť přinutit k určitému jednání. Sdílení citlivého obsahu může zvýšit riziko, že bude později použit jako prostředek nátlaku.</a:t>
            </a:r>
            <a:endParaRPr lang="cs-CZ" sz="1200" kern="1200" dirty="0">
              <a:solidFill>
                <a:schemeClr val="tx1"/>
              </a:solidFill>
              <a:effectLst/>
              <a:latin typeface="+mn-lt"/>
              <a:ea typeface="+mn-ea"/>
              <a:cs typeface="+mn-cs"/>
            </a:endParaRP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OSINT – otevřené zpravodajství</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Digitální stopa je často využívána v rámci tzv. </a:t>
            </a:r>
            <a:r>
              <a:rPr lang="cs-CZ" sz="1200" b="1" kern="1200" dirty="0">
                <a:solidFill>
                  <a:schemeClr val="tx1"/>
                </a:solidFill>
                <a:effectLst/>
                <a:latin typeface="+mn-lt"/>
                <a:ea typeface="+mn-ea"/>
                <a:cs typeface="+mn-cs"/>
              </a:rPr>
              <a:t>OSINT</a:t>
            </a:r>
            <a:r>
              <a:rPr lang="cs-CZ" sz="1200" kern="1200" dirty="0">
                <a:solidFill>
                  <a:schemeClr val="tx1"/>
                </a:solidFill>
                <a:effectLst/>
                <a:latin typeface="+mn-lt"/>
                <a:ea typeface="+mn-ea"/>
                <a:cs typeface="+mn-cs"/>
              </a:rPr>
              <a:t> (Open Source </a:t>
            </a:r>
            <a:r>
              <a:rPr lang="cs-CZ" sz="1200" kern="1200" dirty="0" err="1">
                <a:solidFill>
                  <a:schemeClr val="tx1"/>
                </a:solidFill>
                <a:effectLst/>
                <a:latin typeface="+mn-lt"/>
                <a:ea typeface="+mn-ea"/>
                <a:cs typeface="+mn-cs"/>
              </a:rPr>
              <a:t>Intelligence</a:t>
            </a:r>
            <a:r>
              <a:rPr lang="cs-CZ" sz="1200" kern="1200" dirty="0">
                <a:solidFill>
                  <a:schemeClr val="tx1"/>
                </a:solidFill>
                <a:effectLst/>
                <a:latin typeface="+mn-lt"/>
                <a:ea typeface="+mn-ea"/>
                <a:cs typeface="+mn-cs"/>
              </a:rPr>
              <a:t>). Jedná se o metodu sběru a analýzy informací z volně dostupných zdrojů, kterou používají bezpečnostní složky, novináři, ale i hackeři či podvodníci. Z veřejně dostupných dat lze sestavit překvapivě přesný obraz o člověku – zjistit jeho zvyklosti, pohyb, kontakty, pracovní historii či dokonce finanční situaci. To zvyšuje riziko cílených útoků, sociálního inženýrství nebo vydírání.</a:t>
            </a: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Kyberšikana a reputační rizika</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Nevhodný obsah, který byl zveřejněn v dětství či dospívání, se může objevit i po letech a být zneužit například ke kyberšikaně. Staré příspěvky mohou ovlivnit vztahy, školní prostředí nebo profesní život.</a:t>
            </a: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Cílená reklama, profilování a sledování</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Digitální stopa umožňuje detailně mapovat náš pohyb na internetu – co vyhledáváme, které stránky navštěvujeme, kde se nacházíme. Tyto informace se používají k profilování uživatelů a k personalizaci obsahu, který vidíme.</a:t>
            </a:r>
          </a:p>
          <a:p>
            <a:r>
              <a:rPr lang="cs-CZ" sz="1200" kern="1200" dirty="0">
                <a:solidFill>
                  <a:schemeClr val="tx1"/>
                </a:solidFill>
                <a:effectLst/>
                <a:latin typeface="+mn-lt"/>
                <a:ea typeface="+mn-ea"/>
                <a:cs typeface="+mn-cs"/>
              </a:rPr>
              <a:t>Na základě našich dat jsou upravovány reklamy, které se nám zobrazují.</a:t>
            </a:r>
          </a:p>
          <a:p>
            <a:r>
              <a:rPr lang="cs-CZ" sz="1200" kern="1200" dirty="0">
                <a:solidFill>
                  <a:schemeClr val="tx1"/>
                </a:solidFill>
                <a:effectLst/>
                <a:latin typeface="+mn-lt"/>
                <a:ea typeface="+mn-ea"/>
                <a:cs typeface="+mn-cs"/>
              </a:rPr>
              <a:t>Dochází i k personalizaci zpráv a výsledků vyhledávání, což může ovlivnit naše názory a rozhodování.</a:t>
            </a:r>
          </a:p>
          <a:p>
            <a:r>
              <a:rPr lang="cs-CZ" sz="1200" kern="1200" dirty="0">
                <a:solidFill>
                  <a:schemeClr val="tx1"/>
                </a:solidFill>
                <a:effectLst/>
                <a:latin typeface="+mn-lt"/>
                <a:ea typeface="+mn-ea"/>
                <a:cs typeface="+mn-cs"/>
              </a:rPr>
              <a:t>Tento proces vede k vytváření tzv. informačních bublin, kdy uživatel vidí pouze informace, které odpovídají jeho předchozím preferencím a chování.</a:t>
            </a:r>
          </a:p>
          <a:p>
            <a:endParaRPr lang="cs-CZ" sz="1200" kern="1200" dirty="0">
              <a:solidFill>
                <a:schemeClr val="tx1"/>
              </a:solidFill>
              <a:effectLst/>
              <a:latin typeface="+mn-lt"/>
              <a:ea typeface="+mn-ea"/>
              <a:cs typeface="+mn-cs"/>
            </a:endParaRPr>
          </a:p>
          <a:p>
            <a:pPr lvl="0"/>
            <a:r>
              <a:rPr lang="cs-CZ" sz="1200" b="1" kern="1200" dirty="0">
                <a:solidFill>
                  <a:schemeClr val="tx1"/>
                </a:solidFill>
                <a:effectLst/>
                <a:latin typeface="+mn-lt"/>
                <a:ea typeface="+mn-ea"/>
                <a:cs typeface="+mn-cs"/>
              </a:rPr>
              <a:t>Dopad na budoucí pracovní (a jiné) příležitosti</a:t>
            </a:r>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Zaměstnavatelé, školy nebo jiné instituce mohou vyhledávat informace o kandidátech. Nevhodný obsah na sociálních sítích může negativně ovlivnit přijímací řízení či pracovní pohovor.</a:t>
            </a:r>
          </a:p>
          <a:p>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38</a:t>
            </a:fld>
            <a:endParaRPr lang="cs-CZ"/>
          </a:p>
        </p:txBody>
      </p:sp>
    </p:spTree>
    <p:extLst>
      <p:ext uri="{BB962C8B-B14F-4D97-AF65-F5344CB8AC3E}">
        <p14:creationId xmlns:p14="http://schemas.microsoft.com/office/powerpoint/2010/main" val="20605307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FCD76B-0602-9932-3A37-0EB67AB57EA6}"/>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C370D4A5-D920-55EF-C4D8-8DC99C776279}"/>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77139B87-94BE-3434-533C-7CF6164E479B}"/>
              </a:ext>
            </a:extLst>
          </p:cNvPr>
          <p:cNvSpPr>
            <a:spLocks noGrp="1"/>
          </p:cNvSpPr>
          <p:nvPr>
            <p:ph type="body" idx="1"/>
          </p:nvPr>
        </p:nvSpPr>
        <p:spPr/>
        <p:txBody>
          <a:bodyPr/>
          <a:lstStyle/>
          <a:p>
            <a:pPr algn="just">
              <a:lnSpc>
                <a:spcPct val="107000"/>
              </a:lnSpc>
              <a:spcAft>
                <a:spcPts val="800"/>
              </a:spcAft>
            </a:pPr>
            <a:r>
              <a:rPr lang="cs-CZ" sz="1200" kern="1200" dirty="0">
                <a:solidFill>
                  <a:schemeClr val="tx1"/>
                </a:solidFill>
                <a:effectLst/>
                <a:latin typeface="+mn-lt"/>
                <a:ea typeface="+mn-ea"/>
                <a:cs typeface="+mn-cs"/>
              </a:rPr>
              <a:t>Sharenting je fenomén, který velmi úzce souvisí s bezpečností dětí v online prostředí a na kterém se aktivně podílejí především rodiče. Jedná se o spojení slov </a:t>
            </a:r>
            <a:r>
              <a:rPr lang="cs-CZ" sz="1200" i="1" kern="1200" dirty="0" err="1">
                <a:solidFill>
                  <a:schemeClr val="tx1"/>
                </a:solidFill>
                <a:effectLst/>
                <a:latin typeface="+mn-lt"/>
                <a:ea typeface="+mn-ea"/>
                <a:cs typeface="+mn-cs"/>
              </a:rPr>
              <a:t>share</a:t>
            </a:r>
            <a:r>
              <a:rPr lang="cs-CZ" sz="1200" kern="1200" dirty="0">
                <a:solidFill>
                  <a:schemeClr val="tx1"/>
                </a:solidFill>
                <a:effectLst/>
                <a:latin typeface="+mn-lt"/>
                <a:ea typeface="+mn-ea"/>
                <a:cs typeface="+mn-cs"/>
              </a:rPr>
              <a:t> (sdílet) a </a:t>
            </a:r>
            <a:r>
              <a:rPr lang="cs-CZ" sz="1200" i="1" kern="1200" dirty="0" err="1">
                <a:solidFill>
                  <a:schemeClr val="tx1"/>
                </a:solidFill>
                <a:effectLst/>
                <a:latin typeface="+mn-lt"/>
                <a:ea typeface="+mn-ea"/>
                <a:cs typeface="+mn-cs"/>
              </a:rPr>
              <a:t>parenting</a:t>
            </a:r>
            <a:r>
              <a:rPr lang="cs-CZ" sz="1200" kern="1200" dirty="0">
                <a:solidFill>
                  <a:schemeClr val="tx1"/>
                </a:solidFill>
                <a:effectLst/>
                <a:latin typeface="+mn-lt"/>
                <a:ea typeface="+mn-ea"/>
                <a:cs typeface="+mn-cs"/>
              </a:rPr>
              <a:t> (rodičovství) a označuje situace, kdy </a:t>
            </a:r>
            <a:r>
              <a:rPr lang="cs-CZ" sz="1200" b="1" kern="1200" dirty="0">
                <a:solidFill>
                  <a:schemeClr val="tx1"/>
                </a:solidFill>
                <a:effectLst/>
                <a:latin typeface="+mn-lt"/>
                <a:ea typeface="+mn-ea"/>
                <a:cs typeface="+mn-cs"/>
              </a:rPr>
              <a:t>rodiče (ale také prarodiče) sdílejí na internetu fotografie, videa a další osobní informace o svých dětech</a:t>
            </a:r>
            <a:r>
              <a:rPr lang="cs-CZ" sz="1200" kern="1200" dirty="0">
                <a:solidFill>
                  <a:schemeClr val="tx1"/>
                </a:solidFill>
                <a:effectLst/>
                <a:latin typeface="+mn-lt"/>
                <a:ea typeface="+mn-ea"/>
                <a:cs typeface="+mn-cs"/>
              </a:rPr>
              <a:t>. Tento trend je přítomen nejen v České republice, ale i v zahraničí, a vyvolává řadu otázek týkajících se ochrany soukromí, práv dítěte, ale také motivace rodičů a potenciálních rizik.</a:t>
            </a: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p:txBody>
      </p:sp>
      <p:sp>
        <p:nvSpPr>
          <p:cNvPr id="4" name="Zástupný symbol pro číslo snímku 3">
            <a:extLst>
              <a:ext uri="{FF2B5EF4-FFF2-40B4-BE49-F238E27FC236}">
                <a16:creationId xmlns:a16="http://schemas.microsoft.com/office/drawing/2014/main" id="{93BB9943-AA89-4916-6FAD-9B467F31D9D3}"/>
              </a:ext>
            </a:extLst>
          </p:cNvPr>
          <p:cNvSpPr>
            <a:spLocks noGrp="1"/>
          </p:cNvSpPr>
          <p:nvPr>
            <p:ph type="sldNum" sz="quarter" idx="5"/>
          </p:nvPr>
        </p:nvSpPr>
        <p:spPr/>
        <p:txBody>
          <a:bodyPr/>
          <a:lstStyle/>
          <a:p>
            <a:fld id="{CF2CBCB1-5700-4D62-9270-9B608EA0EDB8}" type="slidenum">
              <a:rPr lang="cs-CZ" smtClean="0"/>
              <a:t>39</a:t>
            </a:fld>
            <a:endParaRPr lang="cs-CZ"/>
          </a:p>
        </p:txBody>
      </p:sp>
    </p:spTree>
    <p:extLst>
      <p:ext uri="{BB962C8B-B14F-4D97-AF65-F5344CB8AC3E}">
        <p14:creationId xmlns:p14="http://schemas.microsoft.com/office/powerpoint/2010/main" val="19383535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F3D10-8DC4-CC7B-4836-2F2785E12FCC}"/>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7CEAEC74-BBF9-7CC9-4965-A3D942188334}"/>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3F9063C8-F03C-D680-774F-D39AE3E841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Dětí se ptáme, zda mají přehled o tom, kde všude na internetu se vyskytuje jejich fotografie nebo video, na kterém jsou zachycení. Pokud někdo bude tvrdit, že takový materiál na internetu nemá, můžeme se doptat, zda si je jistý, že jeho fotografii či video nerozšířil: </a:t>
            </a:r>
            <a:r>
              <a:rPr lang="cs-CZ" sz="1200" b="1" kern="1200" dirty="0">
                <a:solidFill>
                  <a:schemeClr val="tx1"/>
                </a:solidFill>
                <a:effectLst/>
                <a:latin typeface="+mn-lt"/>
                <a:ea typeface="+mn-ea"/>
                <a:cs typeface="+mn-cs"/>
              </a:rPr>
              <a:t>rodič</a:t>
            </a:r>
            <a:r>
              <a:rPr lang="cs-CZ" sz="120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prarodič</a:t>
            </a:r>
            <a:r>
              <a:rPr lang="cs-CZ" sz="120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kamarád/</a:t>
            </a:r>
            <a:r>
              <a:rPr lang="cs-CZ" sz="1200" b="1" kern="1200" dirty="0" err="1">
                <a:solidFill>
                  <a:schemeClr val="tx1"/>
                </a:solidFill>
                <a:effectLst/>
                <a:latin typeface="+mn-lt"/>
                <a:ea typeface="+mn-ea"/>
                <a:cs typeface="+mn-cs"/>
              </a:rPr>
              <a:t>ka</a:t>
            </a:r>
            <a:r>
              <a:rPr lang="cs-CZ" sz="120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přítel/</a:t>
            </a:r>
            <a:r>
              <a:rPr lang="cs-CZ" sz="1200" b="1" kern="1200" dirty="0" err="1">
                <a:solidFill>
                  <a:schemeClr val="tx1"/>
                </a:solidFill>
                <a:effectLst/>
                <a:latin typeface="+mn-lt"/>
                <a:ea typeface="+mn-ea"/>
                <a:cs typeface="+mn-cs"/>
              </a:rPr>
              <a:t>kyně</a:t>
            </a:r>
            <a:r>
              <a:rPr lang="cs-CZ" sz="120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škola</a:t>
            </a:r>
            <a:r>
              <a:rPr lang="cs-CZ" sz="1200" kern="1200" dirty="0">
                <a:solidFill>
                  <a:schemeClr val="tx1"/>
                </a:solidFill>
                <a:effectLst/>
                <a:latin typeface="+mn-lt"/>
                <a:ea typeface="+mn-ea"/>
                <a:cs typeface="+mn-cs"/>
              </a:rPr>
              <a:t>, </a:t>
            </a:r>
            <a:r>
              <a:rPr lang="cs-CZ" sz="1200" b="1" kern="1200" dirty="0">
                <a:solidFill>
                  <a:schemeClr val="tx1"/>
                </a:solidFill>
                <a:effectLst/>
                <a:latin typeface="+mn-lt"/>
                <a:ea typeface="+mn-ea"/>
                <a:cs typeface="+mn-cs"/>
              </a:rPr>
              <a:t>sportovní kroužek </a:t>
            </a:r>
            <a:r>
              <a:rPr lang="cs-CZ" sz="1200" kern="1200" dirty="0">
                <a:solidFill>
                  <a:schemeClr val="tx1"/>
                </a:solidFill>
                <a:effectLst/>
                <a:latin typeface="+mn-lt"/>
                <a:ea typeface="+mn-ea"/>
                <a:cs typeface="+mn-cs"/>
              </a:rPr>
              <a:t>atd.</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Výzkum realizovaný v roce 2022 Univerzitou Palackého v Olomouci ve spolupráci se společností Microsoft ukázal, že sharenting je v českém prostředí velmi rozšířený. Do výzkumného šetření se zapojilo 2 481 rodičů a výsledky jsou alarmující: 69 % z nich přiznalo, že sdílí citlivé údaje o svých dětech. Z tohoto počtu dokonce </a:t>
            </a:r>
            <a:r>
              <a:rPr lang="cs-CZ" sz="1200" b="1" kern="1200" dirty="0">
                <a:solidFill>
                  <a:schemeClr val="tx1"/>
                </a:solidFill>
                <a:effectLst/>
                <a:latin typeface="+mn-lt"/>
                <a:ea typeface="+mn-ea"/>
                <a:cs typeface="+mn-cs"/>
              </a:rPr>
              <a:t>6,7 % rodičů zveřejňuje vysoce rizikové fotografie</a:t>
            </a:r>
            <a:r>
              <a:rPr lang="cs-CZ" sz="1200" kern="1200" dirty="0">
                <a:solidFill>
                  <a:schemeClr val="tx1"/>
                </a:solidFill>
                <a:effectLst/>
                <a:latin typeface="+mn-lt"/>
                <a:ea typeface="+mn-ea"/>
                <a:cs typeface="+mn-cs"/>
              </a:rPr>
              <a:t>, na kterých je tvář dítěte jasně identifikovatelná. Tyto údaje potvrzují, že velká část rodičů sdílí obsah, aniž by si uvědomovala možné důsledky.</a:t>
            </a:r>
          </a:p>
          <a:p>
            <a:endParaRPr lang="cs-CZ" dirty="0"/>
          </a:p>
          <a:p>
            <a:r>
              <a:rPr lang="cs-CZ" b="1" dirty="0"/>
              <a:t>Doporučte projekt Policie ČR a CZ.NIC „Nebudujte svému dítěti digitální stopu“: https://policie.gov.cz/clanek/akce-a-projekty-nebudujte-svemu-diteti-digitalni-stopu.aspx </a:t>
            </a:r>
          </a:p>
        </p:txBody>
      </p:sp>
      <p:sp>
        <p:nvSpPr>
          <p:cNvPr id="4" name="Zástupný symbol pro číslo snímku 3">
            <a:extLst>
              <a:ext uri="{FF2B5EF4-FFF2-40B4-BE49-F238E27FC236}">
                <a16:creationId xmlns:a16="http://schemas.microsoft.com/office/drawing/2014/main" id="{A3E64F4B-FB7B-258F-593C-461BE5603AA4}"/>
              </a:ext>
            </a:extLst>
          </p:cNvPr>
          <p:cNvSpPr>
            <a:spLocks noGrp="1"/>
          </p:cNvSpPr>
          <p:nvPr>
            <p:ph type="sldNum" sz="quarter" idx="5"/>
          </p:nvPr>
        </p:nvSpPr>
        <p:spPr/>
        <p:txBody>
          <a:bodyPr/>
          <a:lstStyle/>
          <a:p>
            <a:fld id="{2F61EDC3-2C72-482A-ACAE-160E746A9B6A}" type="slidenum">
              <a:rPr lang="cs-CZ" smtClean="0"/>
              <a:t>40</a:t>
            </a:fld>
            <a:endParaRPr lang="cs-CZ"/>
          </a:p>
        </p:txBody>
      </p:sp>
    </p:spTree>
    <p:extLst>
      <p:ext uri="{BB962C8B-B14F-4D97-AF65-F5344CB8AC3E}">
        <p14:creationId xmlns:p14="http://schemas.microsoft.com/office/powerpoint/2010/main" val="8466883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úvodní části se žáků zeptáme, s jakými riziky se můžeme v internetovém prostředí setkat. Provádíme vlastně motivaci a evokaci a zjišťujeme, jaké jevy znají, s čím se setkali apod.</a:t>
            </a:r>
          </a:p>
          <a:p>
            <a:endParaRPr lang="cs-CZ" dirty="0"/>
          </a:p>
          <a:p>
            <a:r>
              <a:rPr lang="cs-CZ" dirty="0"/>
              <a:t>Žáci budou odpovídat např.</a:t>
            </a:r>
          </a:p>
          <a:p>
            <a:r>
              <a:rPr lang="cs-CZ" dirty="0"/>
              <a:t>- kyberšikana,</a:t>
            </a:r>
          </a:p>
          <a:p>
            <a:r>
              <a:rPr lang="cs-CZ" dirty="0"/>
              <a:t>- podvody,</a:t>
            </a:r>
          </a:p>
          <a:p>
            <a:r>
              <a:rPr lang="cs-CZ" dirty="0"/>
              <a:t>- úchyláci, pedofilové, rizika seznamování,</a:t>
            </a:r>
          </a:p>
          <a:p>
            <a:r>
              <a:rPr lang="cs-CZ" dirty="0"/>
              <a:t>- dezinformace, lži,</a:t>
            </a:r>
          </a:p>
          <a:p>
            <a:r>
              <a:rPr lang="cs-CZ" dirty="0"/>
              <a:t>- dětská pornografie, zoofilie</a:t>
            </a:r>
          </a:p>
          <a:p>
            <a:r>
              <a:rPr lang="cs-CZ" dirty="0"/>
              <a:t>apod.</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a:t>
            </a:fld>
            <a:endParaRPr lang="cs-CZ"/>
          </a:p>
        </p:txBody>
      </p:sp>
    </p:spTree>
    <p:extLst>
      <p:ext uri="{BB962C8B-B14F-4D97-AF65-F5344CB8AC3E}">
        <p14:creationId xmlns:p14="http://schemas.microsoft.com/office/powerpoint/2010/main" val="36826448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18587-1D29-AC04-AE9F-18B8149C591D}"/>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FD713CD0-D092-15EC-705F-B793136C472E}"/>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86535181-9DB5-1604-9959-2B8D7295AE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kern="1200" dirty="0">
                <a:solidFill>
                  <a:schemeClr val="tx1"/>
                </a:solidFill>
                <a:effectLst/>
                <a:latin typeface="+mn-lt"/>
                <a:ea typeface="+mn-ea"/>
                <a:cs typeface="+mn-cs"/>
              </a:rPr>
              <a:t>K </a:t>
            </a:r>
            <a:r>
              <a:rPr lang="cs-CZ" sz="1200" b="1" kern="1200" dirty="0">
                <a:solidFill>
                  <a:schemeClr val="tx1"/>
                </a:solidFill>
                <a:effectLst/>
                <a:latin typeface="+mn-lt"/>
                <a:ea typeface="+mn-ea"/>
                <a:cs typeface="+mn-cs"/>
              </a:rPr>
              <a:t>nejrizikovějším typům fotografií dětí sdílených jejich rodiči patří snímky, na kterých je dítě zcela či částečně obnaženo</a:t>
            </a:r>
            <a:r>
              <a:rPr lang="cs-CZ" sz="1200" kern="1200" dirty="0">
                <a:solidFill>
                  <a:schemeClr val="tx1"/>
                </a:solidFill>
                <a:effectLst/>
                <a:latin typeface="+mn-lt"/>
                <a:ea typeface="+mn-ea"/>
                <a:cs typeface="+mn-cs"/>
              </a:rPr>
              <a:t> (např. ve věku novorozence či batolete – třeba při koupání, pasení koníčků atd.). Tyto fotografie velmi často unikají mimo kontrolu rodičů, kteří je na sociální sítě nasdíleli. Rizikové jsou však ale také fotografie, které nemusí být vyloženě sexuálně explicitní, ale zachycují dítě v nějaké nepříjemné či dehonestující situaci – třeba při „vykonávání potřeby“ (dítě sedí na nočníku), při pláči, při krmení (dítě je upatlané od jídla), v případě nemoci (zarděnky, plané neštovice). Přestože rodiče tyto materiály považují za roztomilé, mohou dětem v pozdějším věku způsobit problémy. Poradna E-Bezpečí eviduje hned několik případů, kdy např. dítě dostalo na základní škole přezdívku </a:t>
            </a:r>
            <a:r>
              <a:rPr lang="cs-CZ" sz="1200" i="1" kern="1200" dirty="0">
                <a:solidFill>
                  <a:schemeClr val="tx1"/>
                </a:solidFill>
                <a:effectLst/>
                <a:latin typeface="+mn-lt"/>
                <a:ea typeface="+mn-ea"/>
                <a:cs typeface="+mn-cs"/>
              </a:rPr>
              <a:t>„</a:t>
            </a:r>
            <a:r>
              <a:rPr lang="cs-CZ" sz="1200" i="1" kern="1200" dirty="0" err="1">
                <a:solidFill>
                  <a:schemeClr val="tx1"/>
                </a:solidFill>
                <a:effectLst/>
                <a:latin typeface="+mn-lt"/>
                <a:ea typeface="+mn-ea"/>
                <a:cs typeface="+mn-cs"/>
              </a:rPr>
              <a:t>pokakánek</a:t>
            </a:r>
            <a:r>
              <a:rPr lang="cs-CZ" sz="1200" i="1" kern="1200" dirty="0">
                <a:solidFill>
                  <a:schemeClr val="tx1"/>
                </a:solidFill>
                <a:effectLst/>
                <a:latin typeface="+mn-lt"/>
                <a:ea typeface="+mn-ea"/>
                <a:cs typeface="+mn-cs"/>
              </a:rPr>
              <a:t>“</a:t>
            </a:r>
            <a:r>
              <a:rPr lang="cs-CZ" sz="1200" kern="1200" dirty="0">
                <a:solidFill>
                  <a:schemeClr val="tx1"/>
                </a:solidFill>
                <a:effectLst/>
                <a:latin typeface="+mn-lt"/>
                <a:ea typeface="+mn-ea"/>
                <a:cs typeface="+mn-cs"/>
              </a:rPr>
              <a:t> právě podle fotografie, kterou spolužáci objevili na profilu jeho rodiče.</a:t>
            </a:r>
          </a:p>
        </p:txBody>
      </p:sp>
      <p:sp>
        <p:nvSpPr>
          <p:cNvPr id="4" name="Zástupný symbol pro číslo snímku 3">
            <a:extLst>
              <a:ext uri="{FF2B5EF4-FFF2-40B4-BE49-F238E27FC236}">
                <a16:creationId xmlns:a16="http://schemas.microsoft.com/office/drawing/2014/main" id="{A35709B8-8665-63AB-395C-219E943C7C6E}"/>
              </a:ext>
            </a:extLst>
          </p:cNvPr>
          <p:cNvSpPr>
            <a:spLocks noGrp="1"/>
          </p:cNvSpPr>
          <p:nvPr>
            <p:ph type="sldNum" sz="quarter" idx="5"/>
          </p:nvPr>
        </p:nvSpPr>
        <p:spPr/>
        <p:txBody>
          <a:bodyPr/>
          <a:lstStyle/>
          <a:p>
            <a:fld id="{2F61EDC3-2C72-482A-ACAE-160E746A9B6A}" type="slidenum">
              <a:rPr lang="cs-CZ" smtClean="0"/>
              <a:t>41</a:t>
            </a:fld>
            <a:endParaRPr lang="cs-CZ"/>
          </a:p>
        </p:txBody>
      </p:sp>
    </p:spTree>
    <p:extLst>
      <p:ext uri="{BB962C8B-B14F-4D97-AF65-F5344CB8AC3E}">
        <p14:creationId xmlns:p14="http://schemas.microsoft.com/office/powerpoint/2010/main" val="34931922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30B0D-794A-28D7-8CA9-B2D1B42F7263}"/>
            </a:ext>
          </a:extLst>
        </p:cNvPr>
        <p:cNvGrpSpPr/>
        <p:nvPr/>
      </p:nvGrpSpPr>
      <p:grpSpPr>
        <a:xfrm>
          <a:off x="0" y="0"/>
          <a:ext cx="0" cy="0"/>
          <a:chOff x="0" y="0"/>
          <a:chExt cx="0" cy="0"/>
        </a:xfrm>
      </p:grpSpPr>
      <p:sp>
        <p:nvSpPr>
          <p:cNvPr id="2" name="Zástupný symbol pro obrázek snímku 1">
            <a:extLst>
              <a:ext uri="{FF2B5EF4-FFF2-40B4-BE49-F238E27FC236}">
                <a16:creationId xmlns:a16="http://schemas.microsoft.com/office/drawing/2014/main" id="{C148E9CD-E8C3-F4D4-F967-A0A1B70AECEE}"/>
              </a:ext>
            </a:extLst>
          </p:cNvPr>
          <p:cNvSpPr>
            <a:spLocks noGrp="1" noRot="1" noChangeAspect="1"/>
          </p:cNvSpPr>
          <p:nvPr>
            <p:ph type="sldImg"/>
          </p:nvPr>
        </p:nvSpPr>
        <p:spPr/>
      </p:sp>
      <p:sp>
        <p:nvSpPr>
          <p:cNvPr id="3" name="Zástupný symbol pro poznámky 2">
            <a:extLst>
              <a:ext uri="{FF2B5EF4-FFF2-40B4-BE49-F238E27FC236}">
                <a16:creationId xmlns:a16="http://schemas.microsoft.com/office/drawing/2014/main" id="{C68ADD0A-82D9-F0DF-FBBF-AB3F9FDD4D86}"/>
              </a:ext>
            </a:extLst>
          </p:cNvPr>
          <p:cNvSpPr>
            <a:spLocks noGrp="1"/>
          </p:cNvSpPr>
          <p:nvPr>
            <p:ph type="body" idx="1"/>
          </p:nvPr>
        </p:nvSpPr>
        <p:spPr/>
        <p:txBody>
          <a:bodyPr/>
          <a:lstStyle/>
          <a:p>
            <a:pPr marL="0" marR="0" lvl="0" indent="0" algn="just" defTabSz="914400" rtl="0" eaLnBrk="1" fontAlgn="auto" latinLnBrk="0" hangingPunct="1">
              <a:lnSpc>
                <a:spcPct val="107000"/>
              </a:lnSpc>
              <a:spcBef>
                <a:spcPts val="0"/>
              </a:spcBef>
              <a:spcAft>
                <a:spcPts val="800"/>
              </a:spcAft>
              <a:buClrTx/>
              <a:buSzTx/>
              <a:buFontTx/>
              <a:buNone/>
              <a:tabLst/>
              <a:defRPr/>
            </a:pPr>
            <a:r>
              <a:rPr lang="cs-CZ" sz="1800" dirty="0"/>
              <a:t>Tento případ pochází z online poradny projektu E-Bezpečí. Jde o autentický případ tak, jak ho zadalo dítě (včetně chyb a překlepů).</a:t>
            </a:r>
          </a:p>
          <a:p>
            <a:pPr algn="just">
              <a:lnSpc>
                <a:spcPct val="107000"/>
              </a:lnSpc>
              <a:spcAft>
                <a:spcPts val="800"/>
              </a:spcAft>
            </a:pP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a:p>
            <a:pPr algn="just">
              <a:lnSpc>
                <a:spcPct val="107000"/>
              </a:lnSpc>
              <a:spcAft>
                <a:spcPts val="800"/>
              </a:spcAft>
            </a:pPr>
            <a:r>
              <a:rPr lang="cs-CZ" sz="1200" b="1" i="0" u="sng" kern="1200" dirty="0">
                <a:solidFill>
                  <a:schemeClr val="tx1"/>
                </a:solidFill>
                <a:effectLst/>
                <a:latin typeface="+mn-lt"/>
                <a:ea typeface="+mn-ea"/>
                <a:cs typeface="+mn-cs"/>
                <a:hlinkClick r:id="rId3"/>
              </a:rPr>
              <a:t>https://www.e-bezpeci.cz/index.php/ke-stazeni/vyzkumne-zpravy/158-sharenting-u-ceskych-rodicu-2022/file</a:t>
            </a:r>
            <a:r>
              <a:rPr lang="cs-CZ" sz="1200" b="1" i="0" u="sng" kern="1200" dirty="0">
                <a:solidFill>
                  <a:schemeClr val="tx1"/>
                </a:solidFill>
                <a:effectLst/>
                <a:latin typeface="+mn-lt"/>
                <a:ea typeface="+mn-ea"/>
                <a:cs typeface="+mn-cs"/>
              </a:rPr>
              <a:t> </a:t>
            </a:r>
          </a:p>
          <a:p>
            <a:pPr algn="just">
              <a:lnSpc>
                <a:spcPct val="107000"/>
              </a:lnSpc>
              <a:spcAft>
                <a:spcPts val="800"/>
              </a:spcAft>
            </a:pPr>
            <a:endParaRPr lang="cs-CZ" sz="1200" b="1" i="0" u="sng" kern="1200" dirty="0">
              <a:solidFill>
                <a:schemeClr val="tx1"/>
              </a:solidFill>
              <a:effectLst/>
              <a:latin typeface="+mn-lt"/>
              <a:ea typeface="+mn-ea"/>
              <a:cs typeface="+mn-cs"/>
            </a:endParaRPr>
          </a:p>
          <a:p>
            <a:pPr algn="just">
              <a:lnSpc>
                <a:spcPct val="107000"/>
              </a:lnSpc>
              <a:spcAft>
                <a:spcPts val="800"/>
              </a:spcAft>
            </a:pPr>
            <a:r>
              <a:rPr lang="cs-CZ" sz="1200" b="1" i="0" u="sng" kern="1200" dirty="0">
                <a:solidFill>
                  <a:schemeClr val="tx1"/>
                </a:solidFill>
                <a:effectLst/>
                <a:latin typeface="+mn-lt"/>
                <a:ea typeface="+mn-ea"/>
                <a:cs typeface="+mn-cs"/>
                <a:hlinkClick r:id="rId4"/>
              </a:rPr>
              <a:t>https://www.e-bezpeci.cz/index.php/ke-stazeni/tiskoviny/108-sharenting-web/file</a:t>
            </a:r>
            <a:endParaRPr lang="cs-CZ" sz="1200" b="1" i="0" u="sng" kern="1200" dirty="0">
              <a:solidFill>
                <a:schemeClr val="tx1"/>
              </a:solidFill>
              <a:effectLst/>
              <a:latin typeface="+mn-lt"/>
              <a:ea typeface="+mn-ea"/>
              <a:cs typeface="+mn-cs"/>
            </a:endParaRPr>
          </a:p>
          <a:p>
            <a:pPr algn="just">
              <a:lnSpc>
                <a:spcPct val="107000"/>
              </a:lnSpc>
              <a:spcAft>
                <a:spcPts val="800"/>
              </a:spcAft>
            </a:pPr>
            <a:endParaRPr lang="cs-CZ" sz="1200" b="1" i="0" u="sng" kern="1200" dirty="0">
              <a:solidFill>
                <a:schemeClr val="tx1"/>
              </a:solidFill>
              <a:effectLst/>
              <a:latin typeface="+mn-lt"/>
              <a:ea typeface="+mn-ea"/>
              <a:cs typeface="+mn-cs"/>
            </a:endParaRPr>
          </a:p>
          <a:p>
            <a:pPr algn="just">
              <a:lnSpc>
                <a:spcPct val="107000"/>
              </a:lnSpc>
              <a:spcAft>
                <a:spcPts val="800"/>
              </a:spcAft>
            </a:pPr>
            <a:r>
              <a:rPr lang="cs-CZ" sz="1200" b="1" i="0" u="sng" kern="1200" dirty="0">
                <a:solidFill>
                  <a:schemeClr val="tx1"/>
                </a:solidFill>
                <a:effectLst/>
                <a:latin typeface="+mn-lt"/>
                <a:ea typeface="+mn-ea"/>
                <a:cs typeface="+mn-cs"/>
                <a:hlinkClick r:id="rId5"/>
              </a:rPr>
              <a:t>https://www.e-bezpeci.cz/index.php/z-nasi-kuchyne/2687-rodice-chystate-se-s-detmi-na-dovolenou-tak-pozor-na-to-jake-fotky-deti-budete-tvorit-a-predevsim-sdilet-na-internetu-sharenting-muze-byt-nebezpecny</a:t>
            </a:r>
            <a:endParaRPr lang="cs-CZ" sz="1800" kern="100" dirty="0">
              <a:effectLst/>
              <a:latin typeface="Segoe UI" panose="020B0502040204020203" pitchFamily="34" charset="0"/>
              <a:ea typeface="Calibri" panose="020F0502020204030204" pitchFamily="34" charset="0"/>
              <a:cs typeface="Arial" panose="020B0604020202020204" pitchFamily="34" charset="0"/>
            </a:endParaRPr>
          </a:p>
        </p:txBody>
      </p:sp>
      <p:sp>
        <p:nvSpPr>
          <p:cNvPr id="4" name="Zástupný symbol pro číslo snímku 3">
            <a:extLst>
              <a:ext uri="{FF2B5EF4-FFF2-40B4-BE49-F238E27FC236}">
                <a16:creationId xmlns:a16="http://schemas.microsoft.com/office/drawing/2014/main" id="{EDD3BA9F-085B-6030-6976-C22AF3F242AF}"/>
              </a:ext>
            </a:extLst>
          </p:cNvPr>
          <p:cNvSpPr>
            <a:spLocks noGrp="1"/>
          </p:cNvSpPr>
          <p:nvPr>
            <p:ph type="sldNum" sz="quarter" idx="5"/>
          </p:nvPr>
        </p:nvSpPr>
        <p:spPr/>
        <p:txBody>
          <a:bodyPr/>
          <a:lstStyle/>
          <a:p>
            <a:fld id="{CF2CBCB1-5700-4D62-9270-9B608EA0EDB8}" type="slidenum">
              <a:rPr lang="cs-CZ" smtClean="0"/>
              <a:t>42</a:t>
            </a:fld>
            <a:endParaRPr lang="cs-CZ"/>
          </a:p>
        </p:txBody>
      </p:sp>
    </p:spTree>
    <p:extLst>
      <p:ext uri="{BB962C8B-B14F-4D97-AF65-F5344CB8AC3E}">
        <p14:creationId xmlns:p14="http://schemas.microsoft.com/office/powerpoint/2010/main" val="312830823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kern="1200" dirty="0">
                <a:solidFill>
                  <a:schemeClr val="tx1"/>
                </a:solidFill>
                <a:effectLst/>
                <a:latin typeface="+mn-lt"/>
                <a:ea typeface="+mn-ea"/>
                <a:cs typeface="+mn-cs"/>
              </a:rPr>
              <a:t>Při sdílení jakékoli informace o svém dítěti, ať už jde o fotografie, videa nebo třeba informace o jeho zdravotním stavu, je </a:t>
            </a:r>
            <a:r>
              <a:rPr lang="cs-CZ" sz="1200" b="1" kern="1200" dirty="0">
                <a:solidFill>
                  <a:schemeClr val="tx1"/>
                </a:solidFill>
                <a:effectLst/>
                <a:latin typeface="+mn-lt"/>
                <a:ea typeface="+mn-ea"/>
                <a:cs typeface="+mn-cs"/>
              </a:rPr>
              <a:t>nutné promyslet, zda tyto materiály nemohou být zneužity </a:t>
            </a:r>
            <a:r>
              <a:rPr lang="cs-CZ" sz="1200" kern="1200" dirty="0">
                <a:solidFill>
                  <a:schemeClr val="tx1"/>
                </a:solidFill>
                <a:effectLst/>
                <a:latin typeface="+mn-lt"/>
                <a:ea typeface="+mn-ea"/>
                <a:cs typeface="+mn-cs"/>
              </a:rPr>
              <a:t>– a to nejenom dnes, ale také v budoucnu. Zároveň je nutné uvědomit si, že při sdílení materiálu třeba prostřednictvím sociálních sítí velmi rychle ztrácíme nad jeho šířením kontrolu, protože jej může stáhnout kdokoli, kdo má k našemu profilu přístup.</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Na prvním místě je tedy nutné </a:t>
            </a:r>
            <a:r>
              <a:rPr lang="cs-CZ" sz="1200" b="1" kern="1200" dirty="0">
                <a:solidFill>
                  <a:schemeClr val="tx1"/>
                </a:solidFill>
                <a:effectLst/>
                <a:latin typeface="+mn-lt"/>
                <a:ea typeface="+mn-ea"/>
                <a:cs typeface="+mn-cs"/>
              </a:rPr>
              <a:t>přemýšlet o tom, zda to, co o svém dítěti sdílíme</a:t>
            </a:r>
            <a:r>
              <a:rPr lang="cs-CZ" sz="1200" kern="1200" dirty="0">
                <a:solidFill>
                  <a:schemeClr val="tx1"/>
                </a:solidFill>
                <a:effectLst/>
                <a:latin typeface="+mn-lt"/>
                <a:ea typeface="+mn-ea"/>
                <a:cs typeface="+mn-cs"/>
              </a:rPr>
              <a:t>, nemůže naše dítě ovlivnit negativně v budoucnu (např. se nestane terčem posměchu (či přímo šikany/kyberšikany) od svých spolužáků, kteří jeho foto odhalí a rozšíří). Samozřejmostí by mělo být také získání souhlasu dítěte – i malé dítě by mělo souhlasit s tím, že jeho fotografii či video ukážeme jiným lidem.</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Pokud sdílíme hromadná fota, třeba z oslav narozenin, kde je více dětí, </a:t>
            </a:r>
            <a:r>
              <a:rPr lang="cs-CZ" sz="1200" b="1" kern="1200" dirty="0">
                <a:solidFill>
                  <a:schemeClr val="tx1"/>
                </a:solidFill>
                <a:effectLst/>
                <a:latin typeface="+mn-lt"/>
                <a:ea typeface="+mn-ea"/>
                <a:cs typeface="+mn-cs"/>
              </a:rPr>
              <a:t>zkontrolujme, zda s tímto sdílením souhlasí i rodiče ostatních dětí, které jsou na fotografii zachyceny</a:t>
            </a:r>
            <a:r>
              <a:rPr lang="cs-CZ" sz="1200" kern="1200" dirty="0">
                <a:solidFill>
                  <a:schemeClr val="tx1"/>
                </a:solidFill>
                <a:effectLst/>
                <a:latin typeface="+mn-lt"/>
                <a:ea typeface="+mn-ea"/>
                <a:cs typeface="+mn-cs"/>
              </a:rPr>
              <a:t>. Ne každý chce sdílet fota svých dětí na internetu.</a:t>
            </a:r>
          </a:p>
          <a:p>
            <a:r>
              <a:rPr lang="cs-CZ" sz="1200" b="1" kern="1200" dirty="0">
                <a:solidFill>
                  <a:schemeClr val="tx1"/>
                </a:solidFill>
                <a:effectLst/>
                <a:latin typeface="+mn-lt"/>
                <a:ea typeface="+mn-ea"/>
                <a:cs typeface="+mn-cs"/>
              </a:rPr>
              <a:t>Nesdílejme žádné příliš osobní fotografie</a:t>
            </a:r>
            <a:r>
              <a:rPr lang="cs-CZ" sz="1200" kern="1200" dirty="0">
                <a:solidFill>
                  <a:schemeClr val="tx1"/>
                </a:solidFill>
                <a:effectLst/>
                <a:latin typeface="+mn-lt"/>
                <a:ea typeface="+mn-ea"/>
                <a:cs typeface="+mn-cs"/>
              </a:rPr>
              <a:t> – odolejme nutkání nahrát na internet </a:t>
            </a:r>
            <a:r>
              <a:rPr lang="cs-CZ" sz="1200" b="1" kern="1200" dirty="0">
                <a:solidFill>
                  <a:schemeClr val="tx1"/>
                </a:solidFill>
                <a:effectLst/>
                <a:latin typeface="+mn-lt"/>
                <a:ea typeface="+mn-ea"/>
                <a:cs typeface="+mn-cs"/>
              </a:rPr>
              <a:t>např. fotografie našeho dítěte na nočníku, dítěte upatlaného od jídla, počuraného či pokakaného</a:t>
            </a:r>
            <a:r>
              <a:rPr lang="cs-CZ" sz="1200" kern="1200" dirty="0">
                <a:solidFill>
                  <a:schemeClr val="tx1"/>
                </a:solidFill>
                <a:effectLst/>
                <a:latin typeface="+mn-lt"/>
                <a:ea typeface="+mn-ea"/>
                <a:cs typeface="+mn-cs"/>
              </a:rPr>
              <a:t> apod. To, co může připadat roztomilé nám, nemusí připadat roztomilé ostatním – a dítěti to může způsobit v budoucnu řadu problémů.</a:t>
            </a:r>
          </a:p>
          <a:p>
            <a:endParaRPr lang="cs-CZ" sz="1200" kern="1200" dirty="0">
              <a:solidFill>
                <a:schemeClr val="tx1"/>
              </a:solidFill>
              <a:effectLst/>
              <a:latin typeface="+mn-lt"/>
              <a:ea typeface="+mn-ea"/>
              <a:cs typeface="+mn-cs"/>
            </a:endParaRPr>
          </a:p>
          <a:p>
            <a:r>
              <a:rPr lang="cs-CZ" sz="1200" kern="1200" dirty="0">
                <a:solidFill>
                  <a:schemeClr val="tx1"/>
                </a:solidFill>
                <a:effectLst/>
                <a:latin typeface="+mn-lt"/>
                <a:ea typeface="+mn-ea"/>
                <a:cs typeface="+mn-cs"/>
              </a:rPr>
              <a:t>Pozor, upozorněme na tyto problémy i prarodiče, protože i oni aktivně sdílejí a šíří fotografie či videa svých vnoučků.</a:t>
            </a:r>
          </a:p>
          <a:p>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43</a:t>
            </a:fld>
            <a:endParaRPr lang="cs-CZ"/>
          </a:p>
        </p:txBody>
      </p:sp>
    </p:spTree>
    <p:extLst>
      <p:ext uri="{BB962C8B-B14F-4D97-AF65-F5344CB8AC3E}">
        <p14:creationId xmlns:p14="http://schemas.microsoft.com/office/powerpoint/2010/main" val="681810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Prevence</a:t>
            </a:r>
            <a:r>
              <a:rPr lang="cs-CZ" baseline="0"/>
              <a:t> u dětského uživatele internetu by měla být vedena v pozitivním duchu. Měli bychom se vyvarovat strašení. Proto je vhodné na úvod i konec besedy uvádět pozitivní přesah internetu.</a:t>
            </a:r>
            <a:endParaRPr lang="cs-CZ"/>
          </a:p>
        </p:txBody>
      </p:sp>
      <p:sp>
        <p:nvSpPr>
          <p:cNvPr id="4" name="Zástupný symbol pro číslo snímku 3"/>
          <p:cNvSpPr>
            <a:spLocks noGrp="1"/>
          </p:cNvSpPr>
          <p:nvPr>
            <p:ph type="sldNum" sz="quarter" idx="10"/>
          </p:nvPr>
        </p:nvSpPr>
        <p:spPr/>
        <p:txBody>
          <a:bodyPr/>
          <a:lstStyle/>
          <a:p>
            <a:fld id="{CF2CBCB1-5700-4D62-9270-9B608EA0EDB8}" type="slidenum">
              <a:rPr lang="cs-CZ" smtClean="0"/>
              <a:t>44</a:t>
            </a:fld>
            <a:endParaRPr lang="cs-CZ"/>
          </a:p>
        </p:txBody>
      </p:sp>
    </p:spTree>
    <p:extLst>
      <p:ext uri="{BB962C8B-B14F-4D97-AF65-F5344CB8AC3E}">
        <p14:creationId xmlns:p14="http://schemas.microsoft.com/office/powerpoint/2010/main" val="7842375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45</a:t>
            </a:fld>
            <a:endParaRPr lang="cs-CZ"/>
          </a:p>
        </p:txBody>
      </p:sp>
    </p:spTree>
    <p:extLst>
      <p:ext uri="{BB962C8B-B14F-4D97-AF65-F5344CB8AC3E}">
        <p14:creationId xmlns:p14="http://schemas.microsoft.com/office/powerpoint/2010/main" val="27224525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200" b="1" dirty="0">
                <a:solidFill>
                  <a:schemeClr val="tx1"/>
                </a:solidFill>
                <a:latin typeface="Encode Sans Black"/>
              </a:rPr>
              <a:t>V SÍTI - FILM O RIZIKOVÉM ONLINE SEZNAMOVÁNÍ</a:t>
            </a:r>
            <a:endParaRPr lang="cs-CZ" sz="1200" dirty="0">
              <a:solidFill>
                <a:schemeClr val="tx1"/>
              </a:solidFill>
              <a:latin typeface="Encode Sans Black"/>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https://vsitifilm.cz/</a:t>
            </a:r>
            <a:endParaRPr lang="cs-CZ" dirty="0">
              <a:cs typeface="Calibri"/>
            </a:endParaRPr>
          </a:p>
          <a:p>
            <a:r>
              <a:rPr lang="cs-CZ" dirty="0"/>
              <a:t> </a:t>
            </a:r>
            <a:endParaRPr lang="cs-CZ" dirty="0">
              <a:latin typeface="Calibri"/>
              <a:ea typeface="Open Sans"/>
              <a:cs typeface="Calibri"/>
            </a:endParaRPr>
          </a:p>
          <a:p>
            <a:r>
              <a:rPr lang="cs-CZ" sz="1200" b="1" dirty="0">
                <a:solidFill>
                  <a:schemeClr val="tx1"/>
                </a:solidFill>
                <a:latin typeface="Encode Sans Black"/>
                <a:ea typeface="Open Sans"/>
                <a:cs typeface="Open Sans"/>
              </a:rPr>
              <a:t>#MARTYISDEAD </a:t>
            </a:r>
            <a:r>
              <a:rPr lang="cs-CZ" sz="1200" b="1" dirty="0">
                <a:solidFill>
                  <a:schemeClr val="tx1"/>
                </a:solidFill>
                <a:latin typeface="Encode Sans Black"/>
                <a:ea typeface="+mn-lt"/>
                <a:cs typeface="+mn-lt"/>
              </a:rPr>
              <a:t>- SERIÁL O ONLINE RIZICÍCH</a:t>
            </a:r>
          </a:p>
          <a:p>
            <a:r>
              <a:rPr lang="cs-CZ" dirty="0"/>
              <a:t>https://martyisdead.mall.tv/ </a:t>
            </a:r>
            <a:endParaRPr lang="cs-CZ" dirty="0">
              <a:cs typeface="Calibri"/>
            </a:endParaRPr>
          </a:p>
          <a:p>
            <a:endParaRPr lang="cs-CZ" dirty="0">
              <a:latin typeface="Calibri"/>
              <a:ea typeface="Open Sans"/>
              <a:cs typeface="Calibri"/>
            </a:endParaRPr>
          </a:p>
          <a:p>
            <a:r>
              <a:rPr lang="cs-CZ" sz="1200" b="1" dirty="0">
                <a:solidFill>
                  <a:schemeClr val="tx1"/>
                </a:solidFill>
                <a:latin typeface="Encode Sans Black"/>
                <a:ea typeface="Open Sans"/>
                <a:cs typeface="Open Sans"/>
              </a:rPr>
              <a:t>NA HORY </a:t>
            </a:r>
            <a:r>
              <a:rPr lang="cs-CZ" sz="1200" b="1" dirty="0">
                <a:solidFill>
                  <a:schemeClr val="tx1"/>
                </a:solidFill>
                <a:latin typeface="Encode Sans Black"/>
                <a:ea typeface="Open Sans"/>
                <a:cs typeface="Calibri"/>
              </a:rPr>
              <a:t>- KRÁTKÝ FILM O ONLINE SEZNAMOVÁNÍ A SEXTINGU</a:t>
            </a:r>
          </a:p>
          <a:p>
            <a:r>
              <a:rPr lang="cs-CZ" dirty="0"/>
              <a:t>https://www.stream.cz/na-hory</a:t>
            </a:r>
            <a:endParaRPr lang="cs-CZ" dirty="0">
              <a:cs typeface="Calibri"/>
            </a:endParaRPr>
          </a:p>
          <a:p>
            <a:endParaRPr lang="cs-CZ" b="1" dirty="0">
              <a:latin typeface="Encode Sans Black"/>
              <a:ea typeface="Open Sans"/>
              <a:cs typeface="Arial"/>
            </a:endParaRPr>
          </a:p>
          <a:p>
            <a:r>
              <a:rPr lang="cs-CZ" sz="1200" b="1" dirty="0">
                <a:solidFill>
                  <a:schemeClr val="tx1"/>
                </a:solidFill>
                <a:latin typeface="Encode Sans Black"/>
                <a:ea typeface="Open Sans"/>
                <a:cs typeface="Arial"/>
              </a:rPr>
              <a:t>#SAYNO! </a:t>
            </a:r>
            <a:r>
              <a:rPr lang="cs-CZ" sz="1200" b="1" dirty="0">
                <a:solidFill>
                  <a:schemeClr val="tx1"/>
                </a:solidFill>
                <a:latin typeface="Encode Sans Black"/>
                <a:ea typeface="Open Sans"/>
                <a:cs typeface="Calibri"/>
              </a:rPr>
              <a:t>- C</a:t>
            </a:r>
            <a:r>
              <a:rPr lang="cs-CZ" sz="1200" b="1" dirty="0">
                <a:solidFill>
                  <a:schemeClr val="tx1"/>
                </a:solidFill>
                <a:latin typeface="Encode Sans Black"/>
                <a:ea typeface="Open Sans"/>
                <a:cs typeface="Arial"/>
              </a:rPr>
              <a:t>ELOEVROPSKÁ KAMPAŇ PROTI ZNEUŽÍVÁNÍ DĚTÍ ONLINE</a:t>
            </a:r>
          </a:p>
          <a:p>
            <a:r>
              <a:rPr lang="cs-CZ" dirty="0"/>
              <a:t>https://www.policie.cz/clanek/sayno.aspx</a:t>
            </a:r>
            <a:endParaRPr lang="cs-CZ" dirty="0">
              <a:cs typeface="Calibri"/>
            </a:endParaRPr>
          </a:p>
          <a:p>
            <a:endParaRPr lang="cs-CZ" b="1" dirty="0">
              <a:latin typeface="Encode Sans Black"/>
              <a:ea typeface="Open Sans"/>
              <a:cs typeface="Arial"/>
            </a:endParaRPr>
          </a:p>
          <a:p>
            <a:r>
              <a:rPr lang="cs-CZ" sz="1200" b="1" dirty="0">
                <a:solidFill>
                  <a:schemeClr val="tx1"/>
                </a:solidFill>
                <a:latin typeface="Encode Sans Black"/>
                <a:ea typeface="Open Sans"/>
                <a:cs typeface="Arial"/>
              </a:rPr>
              <a:t>SEZNAM SE BEZPEČNĚ 1, 2, 3 - PREVENTIVNÍ FILMY O RIZICÍCH INTERNETU</a:t>
            </a:r>
          </a:p>
          <a:p>
            <a:r>
              <a:rPr lang="cs-CZ" dirty="0">
                <a:solidFill>
                  <a:srgbClr val="FFFFFF"/>
                </a:solidFill>
              </a:rPr>
              <a:t>https://www.stream.cz/seznam-se-bezpecne</a:t>
            </a:r>
            <a:endParaRPr lang="cs-CZ" dirty="0"/>
          </a:p>
          <a:p>
            <a:endParaRPr lang="cs-CZ" dirty="0"/>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b="1" dirty="0">
                <a:solidFill>
                  <a:srgbClr val="FD821A"/>
                </a:solidFill>
                <a:latin typeface="Encode Sans Black" pitchFamily="2" charset="-18"/>
              </a:rPr>
              <a:t>NEBUDUJTE SVÉMU DÍTĚTI DIGITÁLNÍ STOPU</a:t>
            </a:r>
            <a:endParaRPr lang="cs-CZ" sz="1200" b="1" dirty="0">
              <a:solidFill>
                <a:srgbClr val="FD821A"/>
              </a:solidFill>
              <a:latin typeface="Encode Sans Black" pitchFamily="2" charset="-18"/>
              <a:ea typeface="Open Sans"/>
              <a:cs typeface="Arial"/>
            </a:endParaRPr>
          </a:p>
          <a:p>
            <a:r>
              <a:rPr lang="cs-CZ" sz="1200" kern="1200" dirty="0">
                <a:solidFill>
                  <a:schemeClr val="tx1"/>
                </a:solidFill>
                <a:effectLst/>
                <a:latin typeface="+mn-lt"/>
                <a:ea typeface="+mn-ea"/>
                <a:cs typeface="+mn-cs"/>
              </a:rPr>
              <a:t>https://policie.gov.cz/clanek/akce-a-projekty-nebudujte-svemu-diteti-digitalni-stopu.aspx</a:t>
            </a:r>
            <a:endParaRPr lang="cs-CZ" dirty="0"/>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46</a:t>
            </a:fld>
            <a:endParaRPr lang="cs-CZ"/>
          </a:p>
        </p:txBody>
      </p:sp>
    </p:spTree>
    <p:extLst>
      <p:ext uri="{BB962C8B-B14F-4D97-AF65-F5344CB8AC3E}">
        <p14:creationId xmlns:p14="http://schemas.microsoft.com/office/powerpoint/2010/main" val="42521426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Linka bezpečí je nejznámější krizová linka pro oběti kybernetické kriminality.</a:t>
            </a:r>
          </a:p>
          <a:p>
            <a:r>
              <a:rPr lang="cs-CZ" sz="1200" kern="1200" dirty="0">
                <a:solidFill>
                  <a:schemeClr val="tx1"/>
                </a:solidFill>
                <a:effectLst/>
                <a:latin typeface="+mn-lt"/>
                <a:ea typeface="+mn-ea"/>
                <a:cs typeface="+mn-cs"/>
              </a:rPr>
              <a:t>https://www.linkabezpeci.cz/</a:t>
            </a:r>
          </a:p>
          <a:p>
            <a:br>
              <a:rPr lang="cs-CZ" dirty="0">
                <a:cs typeface="+mn-lt"/>
              </a:rPr>
            </a:br>
            <a:r>
              <a:rPr lang="cs-CZ" dirty="0" err="1"/>
              <a:t>Dítěkrize</a:t>
            </a:r>
            <a:r>
              <a:rPr lang="cs-CZ" dirty="0"/>
              <a:t> = stránky Dětského krizového centra</a:t>
            </a:r>
            <a:endParaRPr lang="cs-CZ" dirty="0">
              <a:cs typeface="Calibri"/>
            </a:endParaRPr>
          </a:p>
          <a:p>
            <a:r>
              <a:rPr lang="cs-CZ" sz="1200" kern="1200" dirty="0">
                <a:solidFill>
                  <a:schemeClr val="tx1"/>
                </a:solidFill>
                <a:effectLst/>
                <a:latin typeface="+mn-lt"/>
                <a:ea typeface="+mn-ea"/>
                <a:cs typeface="+mn-cs"/>
              </a:rPr>
              <a:t>https://www.ditekrize.cz/</a:t>
            </a:r>
          </a:p>
          <a:p>
            <a:endParaRPr lang="cs-CZ" dirty="0"/>
          </a:p>
          <a:p>
            <a:r>
              <a:rPr lang="cs-CZ" dirty="0"/>
              <a:t>Napisnam.cz = online poradna projektu E-Bezpečí</a:t>
            </a:r>
          </a:p>
          <a:p>
            <a:r>
              <a:rPr lang="cs-CZ" sz="1200" kern="1200" dirty="0">
                <a:solidFill>
                  <a:schemeClr val="tx1"/>
                </a:solidFill>
                <a:effectLst/>
                <a:latin typeface="+mn-lt"/>
                <a:ea typeface="+mn-ea"/>
                <a:cs typeface="+mn-cs"/>
              </a:rPr>
              <a:t>http://poradna.e-bezpeci.cz/</a:t>
            </a:r>
            <a:endParaRPr lang="cs-CZ" dirty="0">
              <a:cs typeface="Calibri" panose="020F0502020204030204"/>
            </a:endParaRP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47</a:t>
            </a:fld>
            <a:endParaRPr lang="cs-CZ"/>
          </a:p>
        </p:txBody>
      </p:sp>
    </p:spTree>
    <p:extLst>
      <p:ext uri="{BB962C8B-B14F-4D97-AF65-F5344CB8AC3E}">
        <p14:creationId xmlns:p14="http://schemas.microsoft.com/office/powerpoint/2010/main" val="15042117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Doplňte logo dané obce/obecní policie, která s prezentací pracuje.</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49</a:t>
            </a:fld>
            <a:endParaRPr lang="cs-CZ"/>
          </a:p>
        </p:txBody>
      </p:sp>
    </p:spTree>
    <p:extLst>
      <p:ext uri="{BB962C8B-B14F-4D97-AF65-F5344CB8AC3E}">
        <p14:creationId xmlns:p14="http://schemas.microsoft.com/office/powerpoint/2010/main" val="3135880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Slovem </a:t>
            </a:r>
            <a:r>
              <a:rPr lang="cs-CZ" sz="1800" b="1"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kyberšikana označujeme nejrůznější formy agresivních útoků na jednotlivce</a:t>
            </a:r>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 (či skupiny žáků), které </a:t>
            </a:r>
            <a:r>
              <a:rPr lang="cs-CZ" sz="1800" b="1"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využívají k útoku moderní komunikační technologie</a:t>
            </a:r>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 především mobilní telefony (ale také např. počítače, tablety apod.). Co je důležité – u kyberšikany </a:t>
            </a:r>
            <a:r>
              <a:rPr lang="cs-CZ" sz="1800" b="1"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dochází k útokům opakovaně</a:t>
            </a:r>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 útoky jsou </a:t>
            </a:r>
            <a:r>
              <a:rPr lang="cs-CZ" sz="1800" b="1"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intenzivní</a:t>
            </a:r>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 a mají na dítě skutečně </a:t>
            </a:r>
            <a:r>
              <a:rPr lang="cs-CZ" sz="1800" b="1"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dopad, dítě útoky vnímá jako ubližující</a:t>
            </a:r>
            <a:r>
              <a:rPr lang="cs-CZ" sz="18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cs-CZ" sz="1800" kern="100" dirty="0">
              <a:solidFill>
                <a:srgbClr val="000000"/>
              </a:solidFill>
              <a:effectLst/>
              <a:latin typeface="Segoe UI" panose="020B0502040204020203" pitchFamily="34" charset="0"/>
              <a:ea typeface="Times New Roman" panose="02020603050405020304" pitchFamily="18" charset="0"/>
              <a:cs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cs-CZ" sz="1800" kern="100" dirty="0">
                <a:solidFill>
                  <a:srgbClr val="000000"/>
                </a:solidFill>
                <a:effectLst/>
                <a:latin typeface="Segoe UI"/>
                <a:ea typeface="Times New Roman" panose="02020603050405020304" pitchFamily="18" charset="0"/>
                <a:cs typeface="Segoe UI"/>
              </a:rPr>
              <a:t>Kyberšikana je často zaměňována s tzv. </a:t>
            </a:r>
            <a:r>
              <a:rPr lang="cs-CZ" sz="1800" kern="100" dirty="0">
                <a:solidFill>
                  <a:srgbClr val="000000"/>
                </a:solidFill>
                <a:latin typeface="Segoe UI"/>
                <a:ea typeface="Times New Roman" panose="02020603050405020304" pitchFamily="18" charset="0"/>
                <a:cs typeface="Segoe UI"/>
              </a:rPr>
              <a:t>online</a:t>
            </a:r>
            <a:r>
              <a:rPr lang="cs-CZ" sz="1800" kern="100" dirty="0">
                <a:solidFill>
                  <a:srgbClr val="000000"/>
                </a:solidFill>
                <a:effectLst/>
                <a:latin typeface="Segoe UI"/>
                <a:ea typeface="Times New Roman" panose="02020603050405020304" pitchFamily="18" charset="0"/>
                <a:cs typeface="Segoe UI"/>
              </a:rPr>
              <a:t> obtěžováním, tímto termínem označujeme </a:t>
            </a:r>
            <a:r>
              <a:rPr lang="cs-CZ" sz="1800" b="1" kern="100" dirty="0">
                <a:solidFill>
                  <a:srgbClr val="000000"/>
                </a:solidFill>
                <a:effectLst/>
                <a:latin typeface="Segoe UI"/>
                <a:ea typeface="Times New Roman" panose="02020603050405020304" pitchFamily="18" charset="0"/>
                <a:cs typeface="Segoe UI"/>
              </a:rPr>
              <a:t>jednorázové útoky</a:t>
            </a:r>
            <a:r>
              <a:rPr lang="cs-CZ" sz="1800" kern="100" dirty="0">
                <a:solidFill>
                  <a:srgbClr val="000000"/>
                </a:solidFill>
                <a:effectLst/>
                <a:latin typeface="Segoe UI"/>
                <a:ea typeface="Times New Roman" panose="02020603050405020304" pitchFamily="18" charset="0"/>
                <a:cs typeface="Segoe UI"/>
              </a:rPr>
              <a:t>, jejichž dopad na oběť je pouze dočasný. </a:t>
            </a:r>
            <a:endParaRPr lang="cs-CZ" sz="1800" dirty="0">
              <a:solidFill>
                <a:srgbClr val="000000"/>
              </a:solidFill>
              <a:effectLst/>
              <a:latin typeface="Segoe UI"/>
              <a:ea typeface="Times New Roman" panose="02020603050405020304" pitchFamily="18" charset="0"/>
              <a:cs typeface="Segoe UI"/>
            </a:endParaRPr>
          </a:p>
          <a:p>
            <a:endParaRPr lang="cs-CZ" dirty="0"/>
          </a:p>
          <a:p>
            <a:r>
              <a:rPr lang="cs-CZ" b="1" dirty="0"/>
              <a:t>Vysvětlujeme, že kyberšikana musí:</a:t>
            </a:r>
          </a:p>
          <a:p>
            <a:endParaRPr lang="cs-CZ" dirty="0"/>
          </a:p>
          <a:p>
            <a:pPr marL="228600" indent="-228600">
              <a:buAutoNum type="arabicPeriod"/>
            </a:pPr>
            <a:r>
              <a:rPr lang="cs-CZ" b="1" dirty="0"/>
              <a:t>Být opakovaná </a:t>
            </a:r>
            <a:r>
              <a:rPr lang="cs-CZ" b="0" dirty="0"/>
              <a:t>(jednorázová urážka není kyberšikana)</a:t>
            </a:r>
            <a:r>
              <a:rPr lang="cs-CZ" b="1" dirty="0"/>
              <a:t>.</a:t>
            </a:r>
          </a:p>
          <a:p>
            <a:pPr marL="228600" indent="-228600">
              <a:buAutoNum type="arabicPeriod"/>
            </a:pPr>
            <a:r>
              <a:rPr lang="cs-CZ" b="1" dirty="0"/>
              <a:t>Má dopad.</a:t>
            </a:r>
          </a:p>
          <a:p>
            <a:pPr marL="228600" indent="-228600">
              <a:buAutoNum type="arabicPeriod"/>
            </a:pPr>
            <a:r>
              <a:rPr lang="cs-CZ" b="1" dirty="0"/>
              <a:t>Je intenzivní.</a:t>
            </a:r>
          </a:p>
          <a:p>
            <a:pPr marL="228600" indent="-228600">
              <a:buAutoNum type="arabicPeriod"/>
            </a:pPr>
            <a:r>
              <a:rPr lang="cs-CZ" b="1" dirty="0"/>
              <a:t>Jsou v ní zneužívány technologie – počítače, internet, mobily…</a:t>
            </a:r>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6</a:t>
            </a:fld>
            <a:endParaRPr lang="cs-CZ"/>
          </a:p>
        </p:txBody>
      </p:sp>
    </p:spTree>
    <p:extLst>
      <p:ext uri="{BB962C8B-B14F-4D97-AF65-F5344CB8AC3E}">
        <p14:creationId xmlns:p14="http://schemas.microsoft.com/office/powerpoint/2010/main" val="899865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t>Kyberšikana není trestný čin, respektive v trestním zákoníku v ČR není uvedena.</a:t>
            </a:r>
          </a:p>
          <a:p>
            <a:r>
              <a:rPr lang="cs-CZ"/>
              <a:t>Některé její vážné formy ale mohou trestnými činy být – vydírání, vyhrožování apod.</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7</a:t>
            </a:fld>
            <a:endParaRPr lang="cs-CZ"/>
          </a:p>
        </p:txBody>
      </p:sp>
    </p:spTree>
    <p:extLst>
      <p:ext uri="{BB962C8B-B14F-4D97-AF65-F5344CB8AC3E}">
        <p14:creationId xmlns:p14="http://schemas.microsoft.com/office/powerpoint/2010/main" val="2624215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a:cs typeface="Calibri"/>
              </a:rPr>
              <a:t>Zde je vhodné zopakovat Co je kyberšikana a upozornit na opakovanost, intenzitu a dopad.</a:t>
            </a:r>
          </a:p>
          <a:p>
            <a:endParaRPr lang="cs-CZ">
              <a:cs typeface="Calibri"/>
            </a:endParaRPr>
          </a:p>
          <a:p>
            <a:r>
              <a:rPr lang="cs-CZ">
                <a:cs typeface="Calibri"/>
              </a:rPr>
              <a:t>Na tomto místě je rovněž vhodná otázka: Je kyberšikana to, když někomu odešlu jednu škaredou zprávu např. na WhatsApp apod.? </a:t>
            </a:r>
          </a:p>
          <a:p>
            <a:r>
              <a:rPr lang="cs-CZ">
                <a:cs typeface="Calibri"/>
              </a:rPr>
              <a:t>Toto kyberšikana samozřejmě není, jelikož nesplňuje opakovanost, intenzitu a dopad.</a:t>
            </a:r>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8</a:t>
            </a:fld>
            <a:endParaRPr lang="cs-CZ"/>
          </a:p>
        </p:txBody>
      </p:sp>
    </p:spTree>
    <p:extLst>
      <p:ext uri="{BB962C8B-B14F-4D97-AF65-F5344CB8AC3E}">
        <p14:creationId xmlns:p14="http://schemas.microsoft.com/office/powerpoint/2010/main" val="39605608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1800" b="1">
                <a:solidFill>
                  <a:srgbClr val="000000"/>
                </a:solidFill>
                <a:effectLst/>
                <a:latin typeface="Segoe UI" panose="020B0502040204020203" pitchFamily="34" charset="0"/>
                <a:ea typeface="Yu Mincho" panose="020B0400000000000000" pitchFamily="18" charset="-128"/>
                <a:cs typeface="Arial" panose="020B0604020202020204" pitchFamily="34" charset="0"/>
              </a:rPr>
              <a:t>Pachatelem kyberšikany</a:t>
            </a:r>
            <a:r>
              <a:rPr lang="cs-CZ" sz="1800">
                <a:solidFill>
                  <a:srgbClr val="000000"/>
                </a:solidFill>
                <a:effectLst/>
                <a:latin typeface="Segoe UI" panose="020B0502040204020203" pitchFamily="34" charset="0"/>
                <a:ea typeface="Yu Mincho" panose="020B0400000000000000" pitchFamily="18" charset="-128"/>
                <a:cs typeface="Arial" panose="020B0604020202020204" pitchFamily="34" charset="0"/>
              </a:rPr>
              <a:t> pak zpravidla bývá někdo z okolí oběti – např. její </a:t>
            </a:r>
            <a:r>
              <a:rPr lang="cs-CZ" sz="1800" b="1">
                <a:solidFill>
                  <a:srgbClr val="000000"/>
                </a:solidFill>
                <a:effectLst/>
                <a:latin typeface="Segoe UI" panose="020B0502040204020203" pitchFamily="34" charset="0"/>
                <a:ea typeface="Yu Mincho" panose="020B0400000000000000" pitchFamily="18" charset="-128"/>
                <a:cs typeface="Arial" panose="020B0604020202020204" pitchFamily="34" charset="0"/>
              </a:rPr>
              <a:t>spolužáci, žáci ze stejné školy či jiní vrstevníci</a:t>
            </a:r>
            <a:r>
              <a:rPr lang="cs-CZ" sz="1800">
                <a:solidFill>
                  <a:srgbClr val="000000"/>
                </a:solidFill>
                <a:effectLst/>
                <a:latin typeface="Segoe UI" panose="020B0502040204020203" pitchFamily="34" charset="0"/>
                <a:ea typeface="Yu Mincho" panose="020B0400000000000000" pitchFamily="18" charset="-128"/>
                <a:cs typeface="Arial" panose="020B0604020202020204" pitchFamily="34" charset="0"/>
              </a:rPr>
              <a:t>. K nejčastějším motivům pachatelů kyberšikany pak patří především pomsta, dále např. představa pachatelů, že oběti si kyberšikanu zaslouží, mezi motivy nalezneme také nudu, v řadě případů pak kyberšikana vzniká také pod vlivem skupinového tlaku ve třídě. U kyberšikany také existuje tzv. přepínání rolí – z obětí tradičních forem šikany se mohou stávat pachatelé kyberšikany.</a:t>
            </a:r>
            <a:endParaRPr lang="cs-CZ"/>
          </a:p>
        </p:txBody>
      </p:sp>
      <p:sp>
        <p:nvSpPr>
          <p:cNvPr id="4" name="Zástupný symbol pro číslo snímku 3"/>
          <p:cNvSpPr>
            <a:spLocks noGrp="1"/>
          </p:cNvSpPr>
          <p:nvPr>
            <p:ph type="sldNum" sz="quarter" idx="5"/>
          </p:nvPr>
        </p:nvSpPr>
        <p:spPr/>
        <p:txBody>
          <a:bodyPr/>
          <a:lstStyle/>
          <a:p>
            <a:fld id="{CF2CBCB1-5700-4D62-9270-9B608EA0EDB8}" type="slidenum">
              <a:rPr lang="cs-CZ" smtClean="0"/>
              <a:t>9</a:t>
            </a:fld>
            <a:endParaRPr lang="cs-CZ"/>
          </a:p>
        </p:txBody>
      </p:sp>
    </p:spTree>
    <p:extLst>
      <p:ext uri="{BB962C8B-B14F-4D97-AF65-F5344CB8AC3E}">
        <p14:creationId xmlns:p14="http://schemas.microsoft.com/office/powerpoint/2010/main" val="39605608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l">
              <a:lnSpc>
                <a:spcPct val="107000"/>
              </a:lnSpc>
              <a:spcAft>
                <a:spcPts val="800"/>
              </a:spcAft>
            </a:pPr>
            <a:r>
              <a:rPr lang="cs-CZ"/>
              <a:t>Kyberšikana </a:t>
            </a:r>
            <a:r>
              <a:rPr lang="cs-CZ" sz="1800" kern="100" dirty="0">
                <a:solidFill>
                  <a:srgbClr val="000000"/>
                </a:solidFill>
                <a:effectLst/>
                <a:latin typeface="Segoe UI"/>
                <a:ea typeface="Times New Roman" panose="02020603050405020304" pitchFamily="18" charset="0"/>
                <a:cs typeface="Segoe UI"/>
              </a:rPr>
              <a:t>je zpravidla definována jako činnost záměrná, může však vzniknout i nezáměrně – např. jako </a:t>
            </a:r>
            <a:r>
              <a:rPr lang="cs-CZ" sz="1800" b="1" kern="100" dirty="0">
                <a:solidFill>
                  <a:srgbClr val="000000"/>
                </a:solidFill>
                <a:effectLst/>
                <a:latin typeface="Segoe UI"/>
                <a:ea typeface="Times New Roman" panose="02020603050405020304" pitchFamily="18" charset="0"/>
                <a:cs typeface="Segoe UI"/>
              </a:rPr>
              <a:t>nevhodný vtip</a:t>
            </a:r>
            <a:r>
              <a:rPr lang="cs-CZ" sz="1800" kern="100" dirty="0">
                <a:solidFill>
                  <a:srgbClr val="000000"/>
                </a:solidFill>
                <a:effectLst/>
                <a:latin typeface="Segoe UI"/>
                <a:ea typeface="Times New Roman" panose="02020603050405020304" pitchFamily="18" charset="0"/>
                <a:cs typeface="Segoe UI"/>
              </a:rPr>
              <a:t>, který se v </a:t>
            </a:r>
            <a:r>
              <a:rPr lang="cs-CZ" sz="1800" kern="100" dirty="0">
                <a:solidFill>
                  <a:srgbClr val="000000"/>
                </a:solidFill>
                <a:latin typeface="Segoe UI"/>
                <a:ea typeface="Times New Roman" panose="02020603050405020304" pitchFamily="18" charset="0"/>
                <a:cs typeface="Segoe UI"/>
              </a:rPr>
              <a:t>online</a:t>
            </a:r>
            <a:r>
              <a:rPr lang="cs-CZ" sz="1800" kern="100" dirty="0">
                <a:solidFill>
                  <a:srgbClr val="000000"/>
                </a:solidFill>
                <a:effectLst/>
                <a:latin typeface="Segoe UI"/>
                <a:ea typeface="Times New Roman" panose="02020603050405020304" pitchFamily="18" charset="0"/>
                <a:cs typeface="Segoe UI"/>
              </a:rPr>
              <a:t> prostředí vymkne kontrole. Dítě si např. neuvědomí, jak může rádoby vtipná fotografie či video spolužáka ublížit, pokud se začne nekontrolovaně šířit internetem a začne být masově komentována. </a:t>
            </a:r>
            <a:r>
              <a:rPr lang="cs-CZ" sz="1800" dirty="0">
                <a:solidFill>
                  <a:srgbClr val="000000"/>
                </a:solidFill>
                <a:effectLst/>
                <a:latin typeface="Segoe UI"/>
                <a:ea typeface="Calibri"/>
                <a:cs typeface="Segoe UI"/>
              </a:rPr>
              <a:t>Pachatelé kyberšikany si často neuvědomují, co svým chováním oběti působí – prostřednictvím internetu třeba nevidí, že oběť pláče, že nemůže spát, že se trápí apod. </a:t>
            </a:r>
            <a:r>
              <a:rPr lang="cs-CZ" sz="1800" b="1" dirty="0">
                <a:solidFill>
                  <a:srgbClr val="000000"/>
                </a:solidFill>
                <a:effectLst/>
                <a:latin typeface="Segoe UI"/>
                <a:ea typeface="Calibri"/>
                <a:cs typeface="Segoe UI"/>
              </a:rPr>
              <a:t>To, co z pohledu útočníka vypadá jako legrace, může oběť vnímat jako skutečné násilí</a:t>
            </a:r>
            <a:r>
              <a:rPr lang="cs-CZ" sz="1800" dirty="0">
                <a:solidFill>
                  <a:srgbClr val="000000"/>
                </a:solidFill>
                <a:effectLst/>
                <a:latin typeface="Segoe UI"/>
                <a:ea typeface="Calibri"/>
                <a:cs typeface="Segoe UI"/>
              </a:rPr>
              <a:t> – jako šikanu či kyberšikanu.</a:t>
            </a:r>
            <a:endParaRPr lang="cs-CZ" sz="1800" kern="100" dirty="0">
              <a:effectLst/>
              <a:latin typeface="Segoe UI"/>
              <a:ea typeface="Calibri"/>
              <a:cs typeface="Segoe UI"/>
            </a:endParaRPr>
          </a:p>
          <a:p>
            <a:endParaRPr lang="cs-CZ"/>
          </a:p>
        </p:txBody>
      </p:sp>
      <p:sp>
        <p:nvSpPr>
          <p:cNvPr id="4" name="Zástupný symbol pro číslo snímku 3"/>
          <p:cNvSpPr>
            <a:spLocks noGrp="1"/>
          </p:cNvSpPr>
          <p:nvPr>
            <p:ph type="sldNum" sz="quarter" idx="5"/>
          </p:nvPr>
        </p:nvSpPr>
        <p:spPr/>
        <p:txBody>
          <a:bodyPr/>
          <a:lstStyle/>
          <a:p>
            <a:fld id="{2F61EDC3-2C72-482A-ACAE-160E746A9B6A}" type="slidenum">
              <a:rPr lang="cs-CZ" smtClean="0"/>
              <a:t>10</a:t>
            </a:fld>
            <a:endParaRPr lang="cs-CZ"/>
          </a:p>
        </p:txBody>
      </p:sp>
    </p:spTree>
    <p:extLst>
      <p:ext uri="{BB962C8B-B14F-4D97-AF65-F5344CB8AC3E}">
        <p14:creationId xmlns:p14="http://schemas.microsoft.com/office/powerpoint/2010/main" val="18970887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Úvodní snímek">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46B64A55-3427-F310-4F31-66255C165E71}"/>
              </a:ext>
            </a:extLst>
          </p:cNvPr>
          <p:cNvSpPr>
            <a:spLocks noGrp="1"/>
          </p:cNvSpPr>
          <p:nvPr>
            <p:ph type="ctrTitle"/>
          </p:nvPr>
        </p:nvSpPr>
        <p:spPr>
          <a:xfrm>
            <a:off x="1524000" y="1122363"/>
            <a:ext cx="9144000" cy="2387600"/>
          </a:xfrm>
        </p:spPr>
        <p:txBody>
          <a:bodyPr anchor="b"/>
          <a:lstStyle>
            <a:lvl1pPr algn="ctr">
              <a:defRPr sz="6000"/>
            </a:lvl1pPr>
          </a:lstStyle>
          <a:p>
            <a:r>
              <a:rPr lang="cs-CZ"/>
              <a:t>Kliknutím lze upravit styl.</a:t>
            </a:r>
          </a:p>
        </p:txBody>
      </p:sp>
      <p:sp>
        <p:nvSpPr>
          <p:cNvPr id="3" name="Podnadpis 2">
            <a:extLst>
              <a:ext uri="{FF2B5EF4-FFF2-40B4-BE49-F238E27FC236}">
                <a16:creationId xmlns:a16="http://schemas.microsoft.com/office/drawing/2014/main" id="{69EBE55D-4A48-5CF8-EBD1-3C039A4CC1F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cs-CZ"/>
              <a:t>Kliknutím můžete upravit styl předlohy.</a:t>
            </a:r>
          </a:p>
        </p:txBody>
      </p:sp>
      <p:sp>
        <p:nvSpPr>
          <p:cNvPr id="4" name="Zástupný symbol pro datum 3">
            <a:extLst>
              <a:ext uri="{FF2B5EF4-FFF2-40B4-BE49-F238E27FC236}">
                <a16:creationId xmlns:a16="http://schemas.microsoft.com/office/drawing/2014/main" id="{8230E172-F2FC-56B3-14D3-EC49E7913FEE}"/>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3458A09D-C3C9-453E-8DA8-F20935ACA1DE}"/>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866CEE4C-F4FC-4039-8240-25101C174F5F}"/>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127617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4DD5793-97A9-B2E6-1864-8B3724BA876D}"/>
              </a:ext>
            </a:extLst>
          </p:cNvPr>
          <p:cNvSpPr>
            <a:spLocks noGrp="1"/>
          </p:cNvSpPr>
          <p:nvPr>
            <p:ph type="title"/>
          </p:nvPr>
        </p:nvSpPr>
        <p:spPr/>
        <p:txBody>
          <a:bodyPr/>
          <a:lstStyle/>
          <a:p>
            <a:r>
              <a:rPr lang="cs-CZ"/>
              <a:t>Kliknutím lze upravit styl.</a:t>
            </a:r>
          </a:p>
        </p:txBody>
      </p:sp>
      <p:sp>
        <p:nvSpPr>
          <p:cNvPr id="3" name="Zástupný symbol pro svislý text 2">
            <a:extLst>
              <a:ext uri="{FF2B5EF4-FFF2-40B4-BE49-F238E27FC236}">
                <a16:creationId xmlns:a16="http://schemas.microsoft.com/office/drawing/2014/main" id="{10483F9F-CBBC-ECC4-C478-4C08FDFBE1C6}"/>
              </a:ext>
            </a:extLst>
          </p:cNvPr>
          <p:cNvSpPr>
            <a:spLocks noGrp="1"/>
          </p:cNvSpPr>
          <p:nvPr>
            <p:ph type="body" orient="vert" idx="1"/>
          </p:nvPr>
        </p:nvSpPr>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7737917A-B90A-DC8D-EB5C-17903B1EF9D5}"/>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62AF3496-7A1A-6A9B-9BA5-A0670A84B5E4}"/>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AA359B59-2E64-0604-FDC2-B88391384CDE}"/>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901910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a:extLst>
              <a:ext uri="{FF2B5EF4-FFF2-40B4-BE49-F238E27FC236}">
                <a16:creationId xmlns:a16="http://schemas.microsoft.com/office/drawing/2014/main" id="{3654C2A9-BDD0-AF4B-6730-D2D8B3F6655A}"/>
              </a:ext>
            </a:extLst>
          </p:cNvPr>
          <p:cNvSpPr>
            <a:spLocks noGrp="1"/>
          </p:cNvSpPr>
          <p:nvPr>
            <p:ph type="title" orient="vert"/>
          </p:nvPr>
        </p:nvSpPr>
        <p:spPr>
          <a:xfrm>
            <a:off x="8724900" y="365125"/>
            <a:ext cx="2628900" cy="5811838"/>
          </a:xfrm>
        </p:spPr>
        <p:txBody>
          <a:bodyPr vert="eaVert"/>
          <a:lstStyle/>
          <a:p>
            <a:r>
              <a:rPr lang="cs-CZ"/>
              <a:t>Kliknutím lze upravit styl.</a:t>
            </a:r>
          </a:p>
        </p:txBody>
      </p:sp>
      <p:sp>
        <p:nvSpPr>
          <p:cNvPr id="3" name="Zástupný symbol pro svislý text 2">
            <a:extLst>
              <a:ext uri="{FF2B5EF4-FFF2-40B4-BE49-F238E27FC236}">
                <a16:creationId xmlns:a16="http://schemas.microsoft.com/office/drawing/2014/main" id="{88A28BA6-51D9-49D7-ADE8-D43A38263827}"/>
              </a:ext>
            </a:extLst>
          </p:cNvPr>
          <p:cNvSpPr>
            <a:spLocks noGrp="1"/>
          </p:cNvSpPr>
          <p:nvPr>
            <p:ph type="body" orient="vert" idx="1"/>
          </p:nvPr>
        </p:nvSpPr>
        <p:spPr>
          <a:xfrm>
            <a:off x="838200" y="365125"/>
            <a:ext cx="7734300" cy="5811838"/>
          </a:xfrm>
        </p:spPr>
        <p:txBody>
          <a:bodyPr vert="eaVert"/>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EE5B09BB-A5D5-DF4A-E48D-6780C0C24BC7}"/>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846CC63F-A91F-D0B0-F54A-22173B176675}"/>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579C2870-6692-A384-6BBF-4A296EB75141}"/>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822990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ED420C2-EA13-11A9-BB37-B843A2284C7B}"/>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C867BBCE-FD08-7C20-AED9-C90C89449E99}"/>
              </a:ext>
            </a:extLst>
          </p:cNvPr>
          <p:cNvSpPr>
            <a:spLocks noGrp="1"/>
          </p:cNvSpPr>
          <p:nvPr>
            <p:ph idx="1"/>
          </p:nvPr>
        </p:nvSpPr>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BEACE9BD-BBD3-45CD-ACF0-5077819AA1E4}"/>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A2AC53C3-471B-BEBF-8FFF-5959286250E0}"/>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00A581EE-3F7A-3E66-A1B8-C62B3348BC15}"/>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1274945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oddílu">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03F9D235-DEBF-A4BE-41ED-806EBE3AE3E0}"/>
              </a:ext>
            </a:extLst>
          </p:cNvPr>
          <p:cNvSpPr>
            <a:spLocks noGrp="1"/>
          </p:cNvSpPr>
          <p:nvPr>
            <p:ph type="title"/>
          </p:nvPr>
        </p:nvSpPr>
        <p:spPr>
          <a:xfrm>
            <a:off x="831850" y="1709738"/>
            <a:ext cx="10515600" cy="2852737"/>
          </a:xfrm>
        </p:spPr>
        <p:txBody>
          <a:bodyPr anchor="b"/>
          <a:lstStyle>
            <a:lvl1pPr>
              <a:defRPr sz="6000"/>
            </a:lvl1pPr>
          </a:lstStyle>
          <a:p>
            <a:r>
              <a:rPr lang="cs-CZ"/>
              <a:t>Kliknutím lze upravit styl.</a:t>
            </a:r>
          </a:p>
        </p:txBody>
      </p:sp>
      <p:sp>
        <p:nvSpPr>
          <p:cNvPr id="3" name="Zástupný text 2">
            <a:extLst>
              <a:ext uri="{FF2B5EF4-FFF2-40B4-BE49-F238E27FC236}">
                <a16:creationId xmlns:a16="http://schemas.microsoft.com/office/drawing/2014/main" id="{50804E29-DA1C-4793-025E-10165FED2B4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cs-CZ"/>
              <a:t>Po kliknutí můžete upravovat styly textu v předloze.</a:t>
            </a:r>
          </a:p>
        </p:txBody>
      </p:sp>
      <p:sp>
        <p:nvSpPr>
          <p:cNvPr id="4" name="Zástupný symbol pro datum 3">
            <a:extLst>
              <a:ext uri="{FF2B5EF4-FFF2-40B4-BE49-F238E27FC236}">
                <a16:creationId xmlns:a16="http://schemas.microsoft.com/office/drawing/2014/main" id="{626AB61A-7D70-828D-8555-1BD878533E38}"/>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FD9752FF-0608-B5C5-FEBF-FC1E1B1234FE}"/>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id="{982DF18A-615C-DDB7-F0A2-21F766DE7664}"/>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400006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9D46196-3782-10CF-A0B9-90BCD442E034}"/>
              </a:ext>
            </a:extLst>
          </p:cNvPr>
          <p:cNvSpPr>
            <a:spLocks noGrp="1"/>
          </p:cNvSpPr>
          <p:nvPr>
            <p:ph type="title"/>
          </p:nvPr>
        </p:nvSpPr>
        <p:spPr/>
        <p:txBody>
          <a:bodyPr/>
          <a:lstStyle/>
          <a:p>
            <a:r>
              <a:rPr lang="cs-CZ"/>
              <a:t>Kliknutím lze upravit styl.</a:t>
            </a:r>
          </a:p>
        </p:txBody>
      </p:sp>
      <p:sp>
        <p:nvSpPr>
          <p:cNvPr id="3" name="Zástupný obsah 2">
            <a:extLst>
              <a:ext uri="{FF2B5EF4-FFF2-40B4-BE49-F238E27FC236}">
                <a16:creationId xmlns:a16="http://schemas.microsoft.com/office/drawing/2014/main" id="{2028E411-0BEB-262C-031A-61D3C07795E5}"/>
              </a:ext>
            </a:extLst>
          </p:cNvPr>
          <p:cNvSpPr>
            <a:spLocks noGrp="1"/>
          </p:cNvSpPr>
          <p:nvPr>
            <p:ph sz="half" idx="1"/>
          </p:nvPr>
        </p:nvSpPr>
        <p:spPr>
          <a:xfrm>
            <a:off x="838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obsah 3">
            <a:extLst>
              <a:ext uri="{FF2B5EF4-FFF2-40B4-BE49-F238E27FC236}">
                <a16:creationId xmlns:a16="http://schemas.microsoft.com/office/drawing/2014/main" id="{477A2E5F-41BC-A983-98E8-719162A51013}"/>
              </a:ext>
            </a:extLst>
          </p:cNvPr>
          <p:cNvSpPr>
            <a:spLocks noGrp="1"/>
          </p:cNvSpPr>
          <p:nvPr>
            <p:ph sz="half" idx="2"/>
          </p:nvPr>
        </p:nvSpPr>
        <p:spPr>
          <a:xfrm>
            <a:off x="6172200" y="1825625"/>
            <a:ext cx="5181600" cy="435133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a:extLst>
              <a:ext uri="{FF2B5EF4-FFF2-40B4-BE49-F238E27FC236}">
                <a16:creationId xmlns:a16="http://schemas.microsoft.com/office/drawing/2014/main" id="{1FCD51A9-0233-3916-9526-A1F7D0BB7BD0}"/>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6" name="Zástupný symbol pro zápatí 5">
            <a:extLst>
              <a:ext uri="{FF2B5EF4-FFF2-40B4-BE49-F238E27FC236}">
                <a16:creationId xmlns:a16="http://schemas.microsoft.com/office/drawing/2014/main" id="{A801396C-7268-4E9A-4B56-8448BCA28A77}"/>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F0DA44AD-E7EC-9FE1-4D1B-273AB607AF4A}"/>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1494859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F21CDE3-9748-D159-A16C-D1B4F1F3BAEC}"/>
              </a:ext>
            </a:extLst>
          </p:cNvPr>
          <p:cNvSpPr>
            <a:spLocks noGrp="1"/>
          </p:cNvSpPr>
          <p:nvPr>
            <p:ph type="title"/>
          </p:nvPr>
        </p:nvSpPr>
        <p:spPr>
          <a:xfrm>
            <a:off x="839788" y="365125"/>
            <a:ext cx="10515600" cy="1325563"/>
          </a:xfrm>
        </p:spPr>
        <p:txBody>
          <a:bodyPr/>
          <a:lstStyle/>
          <a:p>
            <a:r>
              <a:rPr lang="cs-CZ"/>
              <a:t>Kliknutím lze upravit styl.</a:t>
            </a:r>
          </a:p>
        </p:txBody>
      </p:sp>
      <p:sp>
        <p:nvSpPr>
          <p:cNvPr id="3" name="Zástupný text 2">
            <a:extLst>
              <a:ext uri="{FF2B5EF4-FFF2-40B4-BE49-F238E27FC236}">
                <a16:creationId xmlns:a16="http://schemas.microsoft.com/office/drawing/2014/main" id="{C42C6B82-CEF3-75E1-79CC-98B83D85A7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4" name="Zástupný obsah 3">
            <a:extLst>
              <a:ext uri="{FF2B5EF4-FFF2-40B4-BE49-F238E27FC236}">
                <a16:creationId xmlns:a16="http://schemas.microsoft.com/office/drawing/2014/main" id="{D24FC324-EC42-ED46-0626-8C09B0AFFB23}"/>
              </a:ext>
            </a:extLst>
          </p:cNvPr>
          <p:cNvSpPr>
            <a:spLocks noGrp="1"/>
          </p:cNvSpPr>
          <p:nvPr>
            <p:ph sz="half" idx="2"/>
          </p:nvPr>
        </p:nvSpPr>
        <p:spPr>
          <a:xfrm>
            <a:off x="839788" y="2505075"/>
            <a:ext cx="5157787"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text 4">
            <a:extLst>
              <a:ext uri="{FF2B5EF4-FFF2-40B4-BE49-F238E27FC236}">
                <a16:creationId xmlns:a16="http://schemas.microsoft.com/office/drawing/2014/main" id="{1BC51B6A-2D7F-EC28-7E81-1F9062157D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a:t>Po kliknutí můžete upravovat styly textu v předloze.</a:t>
            </a:r>
          </a:p>
        </p:txBody>
      </p:sp>
      <p:sp>
        <p:nvSpPr>
          <p:cNvPr id="6" name="Zástupný obsah 5">
            <a:extLst>
              <a:ext uri="{FF2B5EF4-FFF2-40B4-BE49-F238E27FC236}">
                <a16:creationId xmlns:a16="http://schemas.microsoft.com/office/drawing/2014/main" id="{7D19151F-9B41-04A0-285D-CEC236F7E789}"/>
              </a:ext>
            </a:extLst>
          </p:cNvPr>
          <p:cNvSpPr>
            <a:spLocks noGrp="1"/>
          </p:cNvSpPr>
          <p:nvPr>
            <p:ph sz="quarter" idx="4"/>
          </p:nvPr>
        </p:nvSpPr>
        <p:spPr>
          <a:xfrm>
            <a:off x="6172200" y="2505075"/>
            <a:ext cx="5183188" cy="3684588"/>
          </a:xfrm>
        </p:spPr>
        <p:txBody>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7" name="Zástupný symbol pro datum 6">
            <a:extLst>
              <a:ext uri="{FF2B5EF4-FFF2-40B4-BE49-F238E27FC236}">
                <a16:creationId xmlns:a16="http://schemas.microsoft.com/office/drawing/2014/main" id="{A04979EB-BC9F-B5C4-35C2-9642E4206C50}"/>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8" name="Zástupný symbol pro zápatí 7">
            <a:extLst>
              <a:ext uri="{FF2B5EF4-FFF2-40B4-BE49-F238E27FC236}">
                <a16:creationId xmlns:a16="http://schemas.microsoft.com/office/drawing/2014/main" id="{40AD2DD4-CBE9-2E47-26E3-41C8FC704FD4}"/>
              </a:ext>
            </a:extLst>
          </p:cNvPr>
          <p:cNvSpPr>
            <a:spLocks noGrp="1"/>
          </p:cNvSpPr>
          <p:nvPr>
            <p:ph type="ftr" sz="quarter" idx="11"/>
          </p:nvPr>
        </p:nvSpPr>
        <p:spPr/>
        <p:txBody>
          <a:bodyPr/>
          <a:lstStyle/>
          <a:p>
            <a:endParaRPr lang="cs-CZ"/>
          </a:p>
        </p:txBody>
      </p:sp>
      <p:sp>
        <p:nvSpPr>
          <p:cNvPr id="9" name="Zástupný symbol pro číslo snímku 8">
            <a:extLst>
              <a:ext uri="{FF2B5EF4-FFF2-40B4-BE49-F238E27FC236}">
                <a16:creationId xmlns:a16="http://schemas.microsoft.com/office/drawing/2014/main" id="{FF7DD163-F94B-9884-84B1-B6F1FF0E8CAF}"/>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147048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Jenom nadpis">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F0DBAB0-DD7A-06B8-2ECF-664037B9ECA2}"/>
              </a:ext>
            </a:extLst>
          </p:cNvPr>
          <p:cNvSpPr>
            <a:spLocks noGrp="1"/>
          </p:cNvSpPr>
          <p:nvPr>
            <p:ph type="title"/>
          </p:nvPr>
        </p:nvSpPr>
        <p:spPr/>
        <p:txBody>
          <a:bodyPr/>
          <a:lstStyle/>
          <a:p>
            <a:r>
              <a:rPr lang="cs-CZ"/>
              <a:t>Kliknutím lze upravit styl.</a:t>
            </a:r>
          </a:p>
        </p:txBody>
      </p:sp>
      <p:sp>
        <p:nvSpPr>
          <p:cNvPr id="3" name="Zástupný symbol pro datum 2">
            <a:extLst>
              <a:ext uri="{FF2B5EF4-FFF2-40B4-BE49-F238E27FC236}">
                <a16:creationId xmlns:a16="http://schemas.microsoft.com/office/drawing/2014/main" id="{B43DB74E-7582-062A-1D8A-20BC88EC5682}"/>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4" name="Zástupný symbol pro zápatí 3">
            <a:extLst>
              <a:ext uri="{FF2B5EF4-FFF2-40B4-BE49-F238E27FC236}">
                <a16:creationId xmlns:a16="http://schemas.microsoft.com/office/drawing/2014/main" id="{198D1D95-66BE-DA85-A062-CE9DDC16D386}"/>
              </a:ext>
            </a:extLst>
          </p:cNvPr>
          <p:cNvSpPr>
            <a:spLocks noGrp="1"/>
          </p:cNvSpPr>
          <p:nvPr>
            <p:ph type="ftr" sz="quarter" idx="11"/>
          </p:nvPr>
        </p:nvSpPr>
        <p:spPr/>
        <p:txBody>
          <a:bodyPr/>
          <a:lstStyle/>
          <a:p>
            <a:endParaRPr lang="cs-CZ"/>
          </a:p>
        </p:txBody>
      </p:sp>
      <p:sp>
        <p:nvSpPr>
          <p:cNvPr id="5" name="Zástupný symbol pro číslo snímku 4">
            <a:extLst>
              <a:ext uri="{FF2B5EF4-FFF2-40B4-BE49-F238E27FC236}">
                <a16:creationId xmlns:a16="http://schemas.microsoft.com/office/drawing/2014/main" id="{9645166E-3A03-AF8D-B1F2-B75A14C89459}"/>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1315546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a:extLst>
              <a:ext uri="{FF2B5EF4-FFF2-40B4-BE49-F238E27FC236}">
                <a16:creationId xmlns:a16="http://schemas.microsoft.com/office/drawing/2014/main" id="{0F7FB9BE-6062-FDFF-C08E-E1F81D7F77AD}"/>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3" name="Zástupný symbol pro zápatí 2">
            <a:extLst>
              <a:ext uri="{FF2B5EF4-FFF2-40B4-BE49-F238E27FC236}">
                <a16:creationId xmlns:a16="http://schemas.microsoft.com/office/drawing/2014/main" id="{C5917CDC-4EB0-4A35-A2FA-9DA55619A50C}"/>
              </a:ext>
            </a:extLst>
          </p:cNvPr>
          <p:cNvSpPr>
            <a:spLocks noGrp="1"/>
          </p:cNvSpPr>
          <p:nvPr>
            <p:ph type="ftr" sz="quarter" idx="11"/>
          </p:nvPr>
        </p:nvSpPr>
        <p:spPr/>
        <p:txBody>
          <a:bodyPr/>
          <a:lstStyle/>
          <a:p>
            <a:endParaRPr lang="cs-CZ"/>
          </a:p>
        </p:txBody>
      </p:sp>
      <p:sp>
        <p:nvSpPr>
          <p:cNvPr id="4" name="Zástupný symbol pro číslo snímku 3">
            <a:extLst>
              <a:ext uri="{FF2B5EF4-FFF2-40B4-BE49-F238E27FC236}">
                <a16:creationId xmlns:a16="http://schemas.microsoft.com/office/drawing/2014/main" id="{D9A2F921-5D69-E1EA-D699-B93B064FE00F}"/>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3563054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FFD345-216E-CCBD-B0C0-C0FDFBBDF77E}"/>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obsah 2">
            <a:extLst>
              <a:ext uri="{FF2B5EF4-FFF2-40B4-BE49-F238E27FC236}">
                <a16:creationId xmlns:a16="http://schemas.microsoft.com/office/drawing/2014/main" id="{79843D16-6919-487C-9B37-942F6C8DEE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text 3">
            <a:extLst>
              <a:ext uri="{FF2B5EF4-FFF2-40B4-BE49-F238E27FC236}">
                <a16:creationId xmlns:a16="http://schemas.microsoft.com/office/drawing/2014/main" id="{53A1145A-FC24-9244-F210-8743C15E6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138E01B8-9541-C236-490A-E245E57886A4}"/>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6" name="Zástupný symbol pro zápatí 5">
            <a:extLst>
              <a:ext uri="{FF2B5EF4-FFF2-40B4-BE49-F238E27FC236}">
                <a16:creationId xmlns:a16="http://schemas.microsoft.com/office/drawing/2014/main" id="{348110DF-8DE3-E35D-C52F-2340886DF51A}"/>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7845F003-79B7-3894-C1B2-0F1AE9DE4B6D}"/>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19794651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927601A5-30BF-2E1D-AD2B-05CFFBE58744}"/>
              </a:ext>
            </a:extLst>
          </p:cNvPr>
          <p:cNvSpPr>
            <a:spLocks noGrp="1"/>
          </p:cNvSpPr>
          <p:nvPr>
            <p:ph type="title"/>
          </p:nvPr>
        </p:nvSpPr>
        <p:spPr>
          <a:xfrm>
            <a:off x="839788" y="457200"/>
            <a:ext cx="3932237" cy="1600200"/>
          </a:xfrm>
        </p:spPr>
        <p:txBody>
          <a:bodyPr anchor="b"/>
          <a:lstStyle>
            <a:lvl1pPr>
              <a:defRPr sz="3200"/>
            </a:lvl1pPr>
          </a:lstStyle>
          <a:p>
            <a:r>
              <a:rPr lang="cs-CZ"/>
              <a:t>Kliknutím lze upravit styl.</a:t>
            </a:r>
          </a:p>
        </p:txBody>
      </p:sp>
      <p:sp>
        <p:nvSpPr>
          <p:cNvPr id="3" name="Zástupný symbol obrázku 2">
            <a:extLst>
              <a:ext uri="{FF2B5EF4-FFF2-40B4-BE49-F238E27FC236}">
                <a16:creationId xmlns:a16="http://schemas.microsoft.com/office/drawing/2014/main" id="{098A02E1-54FC-33BE-BB6A-92F398ABE87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cs-CZ"/>
          </a:p>
        </p:txBody>
      </p:sp>
      <p:sp>
        <p:nvSpPr>
          <p:cNvPr id="4" name="Zástupný text 3">
            <a:extLst>
              <a:ext uri="{FF2B5EF4-FFF2-40B4-BE49-F238E27FC236}">
                <a16:creationId xmlns:a16="http://schemas.microsoft.com/office/drawing/2014/main" id="{AA41B80A-5F6E-D816-AE5E-BC99AA4D63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cs-CZ"/>
              <a:t>Po kliknutí můžete upravovat styly textu v předloze.</a:t>
            </a:r>
          </a:p>
        </p:txBody>
      </p:sp>
      <p:sp>
        <p:nvSpPr>
          <p:cNvPr id="5" name="Zástupný symbol pro datum 4">
            <a:extLst>
              <a:ext uri="{FF2B5EF4-FFF2-40B4-BE49-F238E27FC236}">
                <a16:creationId xmlns:a16="http://schemas.microsoft.com/office/drawing/2014/main" id="{4EACC165-61F4-E190-29AE-8FEF83D328BC}"/>
              </a:ext>
            </a:extLst>
          </p:cNvPr>
          <p:cNvSpPr>
            <a:spLocks noGrp="1"/>
          </p:cNvSpPr>
          <p:nvPr>
            <p:ph type="dt" sz="half" idx="10"/>
          </p:nvPr>
        </p:nvSpPr>
        <p:spPr/>
        <p:txBody>
          <a:bodyPr/>
          <a:lstStyle/>
          <a:p>
            <a:fld id="{A8F840DA-D475-4DBC-81F5-1AD1CBB4F56E}" type="datetimeFigureOut">
              <a:rPr lang="cs-CZ" smtClean="0"/>
              <a:t>27.11.2025</a:t>
            </a:fld>
            <a:endParaRPr lang="cs-CZ"/>
          </a:p>
        </p:txBody>
      </p:sp>
      <p:sp>
        <p:nvSpPr>
          <p:cNvPr id="6" name="Zástupný symbol pro zápatí 5">
            <a:extLst>
              <a:ext uri="{FF2B5EF4-FFF2-40B4-BE49-F238E27FC236}">
                <a16:creationId xmlns:a16="http://schemas.microsoft.com/office/drawing/2014/main" id="{FF03DE84-1146-85C0-CE3C-B6847C357A59}"/>
              </a:ext>
            </a:extLst>
          </p:cNvPr>
          <p:cNvSpPr>
            <a:spLocks noGrp="1"/>
          </p:cNvSpPr>
          <p:nvPr>
            <p:ph type="ftr" sz="quarter" idx="11"/>
          </p:nvPr>
        </p:nvSpPr>
        <p:spPr/>
        <p:txBody>
          <a:bodyPr/>
          <a:lstStyle/>
          <a:p>
            <a:endParaRPr lang="cs-CZ"/>
          </a:p>
        </p:txBody>
      </p:sp>
      <p:sp>
        <p:nvSpPr>
          <p:cNvPr id="7" name="Zástupný symbol pro číslo snímku 6">
            <a:extLst>
              <a:ext uri="{FF2B5EF4-FFF2-40B4-BE49-F238E27FC236}">
                <a16:creationId xmlns:a16="http://schemas.microsoft.com/office/drawing/2014/main" id="{37534DF1-204F-98C2-86BD-3E77C5228621}"/>
              </a:ext>
            </a:extLst>
          </p:cNvPr>
          <p:cNvSpPr>
            <a:spLocks noGrp="1"/>
          </p:cNvSpPr>
          <p:nvPr>
            <p:ph type="sldNum" sz="quarter" idx="12"/>
          </p:nvPr>
        </p:nvSpPr>
        <p:spPr/>
        <p:txBody>
          <a:bodyPr/>
          <a:lstStyle/>
          <a:p>
            <a:fld id="{1BCFA755-5CAD-4BE3-8B37-CEDF04AF771A}" type="slidenum">
              <a:rPr lang="cs-CZ" smtClean="0"/>
              <a:t>‹#›</a:t>
            </a:fld>
            <a:endParaRPr lang="cs-CZ"/>
          </a:p>
        </p:txBody>
      </p:sp>
    </p:spTree>
    <p:extLst>
      <p:ext uri="{BB962C8B-B14F-4D97-AF65-F5344CB8AC3E}">
        <p14:creationId xmlns:p14="http://schemas.microsoft.com/office/powerpoint/2010/main" val="42387043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nadpis 1">
            <a:extLst>
              <a:ext uri="{FF2B5EF4-FFF2-40B4-BE49-F238E27FC236}">
                <a16:creationId xmlns:a16="http://schemas.microsoft.com/office/drawing/2014/main" id="{C568D23B-B441-357B-1B2B-A4F005AA63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cs-CZ"/>
              <a:t>Kliknutím lze upravit styl.</a:t>
            </a:r>
          </a:p>
        </p:txBody>
      </p:sp>
      <p:sp>
        <p:nvSpPr>
          <p:cNvPr id="3" name="Zástupný text 2">
            <a:extLst>
              <a:ext uri="{FF2B5EF4-FFF2-40B4-BE49-F238E27FC236}">
                <a16:creationId xmlns:a16="http://schemas.microsoft.com/office/drawing/2014/main" id="{158E0A36-6726-76F2-5635-280650F6ED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id="{B8148A7D-6254-1E01-B121-4F4B95418A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8F840DA-D475-4DBC-81F5-1AD1CBB4F56E}" type="datetimeFigureOut">
              <a:rPr lang="cs-CZ" smtClean="0"/>
              <a:t>27.11.2025</a:t>
            </a:fld>
            <a:endParaRPr lang="cs-CZ"/>
          </a:p>
        </p:txBody>
      </p:sp>
      <p:sp>
        <p:nvSpPr>
          <p:cNvPr id="5" name="Zástupný symbol pro zápatí 4">
            <a:extLst>
              <a:ext uri="{FF2B5EF4-FFF2-40B4-BE49-F238E27FC236}">
                <a16:creationId xmlns:a16="http://schemas.microsoft.com/office/drawing/2014/main" id="{29F78901-71E9-74BE-B53A-500C5C4E126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a:extLst>
              <a:ext uri="{FF2B5EF4-FFF2-40B4-BE49-F238E27FC236}">
                <a16:creationId xmlns:a16="http://schemas.microsoft.com/office/drawing/2014/main" id="{1FEA307A-ACF2-D484-0E1D-6BD26429E29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CFA755-5CAD-4BE3-8B37-CEDF04AF771A}" type="slidenum">
              <a:rPr lang="cs-CZ" smtClean="0"/>
              <a:t>‹#›</a:t>
            </a:fld>
            <a:endParaRPr lang="cs-CZ"/>
          </a:p>
        </p:txBody>
      </p:sp>
    </p:spTree>
    <p:extLst>
      <p:ext uri="{BB962C8B-B14F-4D97-AF65-F5344CB8AC3E}">
        <p14:creationId xmlns:p14="http://schemas.microsoft.com/office/powerpoint/2010/main" val="2845265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emf"/><Relationship Id="rId3" Type="http://schemas.openxmlformats.org/officeDocument/2006/relationships/image" Target="../media/image1.png"/><Relationship Id="rId7" Type="http://schemas.openxmlformats.org/officeDocument/2006/relationships/oleObject" Target="../embeddings/oleObject2.bin"/><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emf"/><Relationship Id="rId10" Type="http://schemas.openxmlformats.org/officeDocument/2006/relationships/image" Target="../media/image5.emf"/><Relationship Id="rId4" Type="http://schemas.openxmlformats.org/officeDocument/2006/relationships/oleObject" Target="../embeddings/oleObject1.bin"/><Relationship Id="rId9" Type="http://schemas.openxmlformats.org/officeDocument/2006/relationships/oleObject" Target="../embeddings/oleObject3.bin"/></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microsoft.com/office/2007/relationships/hdphoto" Target="../media/hdphoto3.wdp"/></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4.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5.wdp"/><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gi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gi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2.emf"/><Relationship Id="rId5" Type="http://schemas.openxmlformats.org/officeDocument/2006/relationships/oleObject" Target="../embeddings/oleObject1.bin"/><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e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gif"/><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21186138-78CD-7099-EB65-66D6573F0D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700"/>
            <a:ext cx="12192000" cy="6832600"/>
          </a:xfrm>
          <a:prstGeom prst="rect">
            <a:avLst/>
          </a:prstGeom>
          <a:noFill/>
          <a:extLst>
            <a:ext uri="{909E8E84-426E-40DD-AFC4-6F175D3DCCD1}">
              <a14:hiddenFill xmlns:a14="http://schemas.microsoft.com/office/drawing/2010/main">
                <a:solidFill>
                  <a:srgbClr val="FFFFFF"/>
                </a:solidFill>
              </a14:hiddenFill>
            </a:ext>
          </a:extLst>
        </p:spPr>
      </p:pic>
      <p:sp>
        <p:nvSpPr>
          <p:cNvPr id="11" name="Obdélník 10">
            <a:extLst>
              <a:ext uri="{FF2B5EF4-FFF2-40B4-BE49-F238E27FC236}">
                <a16:creationId xmlns:a16="http://schemas.microsoft.com/office/drawing/2014/main" id="{9C687EC2-9D7D-66BA-4E2B-CD203DE84B6C}"/>
              </a:ext>
            </a:extLst>
          </p:cNvPr>
          <p:cNvSpPr/>
          <p:nvPr/>
        </p:nvSpPr>
        <p:spPr>
          <a:xfrm>
            <a:off x="1638300" y="2371725"/>
            <a:ext cx="8877300" cy="2352675"/>
          </a:xfrm>
          <a:prstGeom prst="rect">
            <a:avLst/>
          </a:prstGeom>
          <a:solidFill>
            <a:schemeClr val="tx1">
              <a:alpha val="83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0" name="TextovéPole 9">
            <a:extLst>
              <a:ext uri="{FF2B5EF4-FFF2-40B4-BE49-F238E27FC236}">
                <a16:creationId xmlns:a16="http://schemas.microsoft.com/office/drawing/2014/main" id="{141E112E-8594-A51B-CD58-BDDD00953628}"/>
              </a:ext>
            </a:extLst>
          </p:cNvPr>
          <p:cNvSpPr txBox="1"/>
          <p:nvPr/>
        </p:nvSpPr>
        <p:spPr>
          <a:xfrm>
            <a:off x="1996961" y="2530643"/>
            <a:ext cx="8198078" cy="1985159"/>
          </a:xfrm>
          <a:prstGeom prst="rect">
            <a:avLst/>
          </a:prstGeom>
          <a:noFill/>
        </p:spPr>
        <p:txBody>
          <a:bodyPr wrap="none" rtlCol="0">
            <a:spAutoFit/>
          </a:bodyPr>
          <a:lstStyle/>
          <a:p>
            <a:pPr algn="ctr"/>
            <a:r>
              <a:rPr lang="cs-CZ" sz="6900">
                <a:solidFill>
                  <a:schemeClr val="bg1"/>
                </a:solidFill>
                <a:latin typeface="Encode Sans Black" pitchFamily="2" charset="-18"/>
              </a:rPr>
              <a:t>KYBERAKADEMIE</a:t>
            </a:r>
          </a:p>
          <a:p>
            <a:pPr algn="ctr"/>
            <a:r>
              <a:rPr lang="cs-CZ" sz="2700">
                <a:solidFill>
                  <a:schemeClr val="bg1"/>
                </a:solidFill>
                <a:latin typeface="Encode Sans Black" pitchFamily="2" charset="-18"/>
              </a:rPr>
              <a:t>PRO PRACOVNÍKY OBCÍ A OBECNÍCH POLICIÍ</a:t>
            </a:r>
          </a:p>
          <a:p>
            <a:pPr algn="ctr"/>
            <a:r>
              <a:rPr lang="cs-CZ" sz="2700">
                <a:solidFill>
                  <a:schemeClr val="bg1"/>
                </a:solidFill>
                <a:latin typeface="Encode Sans Black" pitchFamily="2" charset="-18"/>
              </a:rPr>
              <a:t>PŮSOBÍCÍ VE ŠKOLNÍM PROSTŘEDÍ</a:t>
            </a:r>
          </a:p>
        </p:txBody>
      </p:sp>
      <p:graphicFrame>
        <p:nvGraphicFramePr>
          <p:cNvPr id="4" name="Objekt 3">
            <a:extLst>
              <a:ext uri="{FF2B5EF4-FFF2-40B4-BE49-F238E27FC236}">
                <a16:creationId xmlns:a16="http://schemas.microsoft.com/office/drawing/2014/main" id="{B80C5B5C-C9B7-4C1A-F815-8DBC1EE91A86}"/>
              </a:ext>
            </a:extLst>
          </p:cNvPr>
          <p:cNvGraphicFramePr>
            <a:graphicFrameLocks noChangeAspect="1"/>
          </p:cNvGraphicFramePr>
          <p:nvPr>
            <p:extLst>
              <p:ext uri="{D42A27DB-BD31-4B8C-83A1-F6EECF244321}">
                <p14:modId xmlns:p14="http://schemas.microsoft.com/office/powerpoint/2010/main" val="2765651048"/>
              </p:ext>
            </p:extLst>
          </p:nvPr>
        </p:nvGraphicFramePr>
        <p:xfrm>
          <a:off x="1065238" y="5960113"/>
          <a:ext cx="2025369" cy="497835"/>
        </p:xfrm>
        <a:graphic>
          <a:graphicData uri="http://schemas.openxmlformats.org/presentationml/2006/ole">
            <mc:AlternateContent xmlns:mc="http://schemas.openxmlformats.org/markup-compatibility/2006">
              <mc:Choice xmlns:v="urn:schemas-microsoft-com:vml" Requires="v">
                <p:oleObj name="CorelDRAW" r:id="rId4" imgW="2551814" imgH="627557" progId="CorelDraw.Graphic.23">
                  <p:embed/>
                </p:oleObj>
              </mc:Choice>
              <mc:Fallback>
                <p:oleObj name="CorelDRAW" r:id="rId4" imgW="2551814" imgH="627557" progId="CorelDraw.Graphic.23">
                  <p:embed/>
                  <p:pic>
                    <p:nvPicPr>
                      <p:cNvPr id="4" name="Objekt 3">
                        <a:extLst>
                          <a:ext uri="{FF2B5EF4-FFF2-40B4-BE49-F238E27FC236}">
                            <a16:creationId xmlns:a16="http://schemas.microsoft.com/office/drawing/2014/main" id="{B80C5B5C-C9B7-4C1A-F815-8DBC1EE91A86}"/>
                          </a:ext>
                        </a:extLst>
                      </p:cNvPr>
                      <p:cNvPicPr/>
                      <p:nvPr/>
                    </p:nvPicPr>
                    <p:blipFill>
                      <a:blip r:embed="rId5"/>
                      <a:stretch>
                        <a:fillRect/>
                      </a:stretch>
                    </p:blipFill>
                    <p:spPr>
                      <a:xfrm>
                        <a:off x="1065238" y="5960113"/>
                        <a:ext cx="2025369" cy="497835"/>
                      </a:xfrm>
                      <a:prstGeom prst="rect">
                        <a:avLst/>
                      </a:prstGeom>
                    </p:spPr>
                  </p:pic>
                </p:oleObj>
              </mc:Fallback>
            </mc:AlternateContent>
          </a:graphicData>
        </a:graphic>
      </p:graphicFrame>
      <p:pic>
        <p:nvPicPr>
          <p:cNvPr id="9" name="Obrázek 8" descr="Obsah obrázku text, Písmo, logo, symbol&#10;&#10;Popis byl vytvořen automaticky">
            <a:extLst>
              <a:ext uri="{FF2B5EF4-FFF2-40B4-BE49-F238E27FC236}">
                <a16:creationId xmlns:a16="http://schemas.microsoft.com/office/drawing/2014/main" id="{9D81D1B3-0771-8171-E7D7-5B7F9B9B4A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20318" y="5614032"/>
            <a:ext cx="2389637" cy="1188722"/>
          </a:xfrm>
          <a:prstGeom prst="rect">
            <a:avLst/>
          </a:prstGeom>
        </p:spPr>
      </p:pic>
      <p:graphicFrame>
        <p:nvGraphicFramePr>
          <p:cNvPr id="13" name="Objekt 12">
            <a:extLst>
              <a:ext uri="{FF2B5EF4-FFF2-40B4-BE49-F238E27FC236}">
                <a16:creationId xmlns:a16="http://schemas.microsoft.com/office/drawing/2014/main" id="{3B31BF8D-8AFF-6512-99E2-D83C7DFE7E91}"/>
              </a:ext>
            </a:extLst>
          </p:cNvPr>
          <p:cNvGraphicFramePr>
            <a:graphicFrameLocks noChangeAspect="1"/>
          </p:cNvGraphicFramePr>
          <p:nvPr>
            <p:extLst>
              <p:ext uri="{D42A27DB-BD31-4B8C-83A1-F6EECF244321}">
                <p14:modId xmlns:p14="http://schemas.microsoft.com/office/powerpoint/2010/main" val="4235581734"/>
              </p:ext>
            </p:extLst>
          </p:nvPr>
        </p:nvGraphicFramePr>
        <p:xfrm>
          <a:off x="8586762" y="5841339"/>
          <a:ext cx="2540000" cy="719137"/>
        </p:xfrm>
        <a:graphic>
          <a:graphicData uri="http://schemas.openxmlformats.org/presentationml/2006/ole">
            <mc:AlternateContent xmlns:mc="http://schemas.openxmlformats.org/markup-compatibility/2006">
              <mc:Choice xmlns:v="urn:schemas-microsoft-com:vml" Requires="v">
                <p:oleObj name="CorelDRAW" r:id="rId7" imgW="2540000" imgH="719706" progId="CorelDraw.Graphic.23">
                  <p:embed/>
                </p:oleObj>
              </mc:Choice>
              <mc:Fallback>
                <p:oleObj name="CorelDRAW" r:id="rId7" imgW="2540000" imgH="719706" progId="CorelDraw.Graphic.23">
                  <p:embed/>
                  <p:pic>
                    <p:nvPicPr>
                      <p:cNvPr id="13" name="Objekt 12">
                        <a:extLst>
                          <a:ext uri="{FF2B5EF4-FFF2-40B4-BE49-F238E27FC236}">
                            <a16:creationId xmlns:a16="http://schemas.microsoft.com/office/drawing/2014/main" id="{3B31BF8D-8AFF-6512-99E2-D83C7DFE7E91}"/>
                          </a:ext>
                        </a:extLst>
                      </p:cNvPr>
                      <p:cNvPicPr/>
                      <p:nvPr/>
                    </p:nvPicPr>
                    <p:blipFill>
                      <a:blip r:embed="rId8"/>
                      <a:stretch>
                        <a:fillRect/>
                      </a:stretch>
                    </p:blipFill>
                    <p:spPr>
                      <a:xfrm>
                        <a:off x="8586762" y="5841339"/>
                        <a:ext cx="2540000" cy="719137"/>
                      </a:xfrm>
                      <a:prstGeom prst="rect">
                        <a:avLst/>
                      </a:prstGeom>
                    </p:spPr>
                  </p:pic>
                </p:oleObj>
              </mc:Fallback>
            </mc:AlternateContent>
          </a:graphicData>
        </a:graphic>
      </p:graphicFrame>
      <p:graphicFrame>
        <p:nvGraphicFramePr>
          <p:cNvPr id="2" name="Objekt 1">
            <a:extLst>
              <a:ext uri="{FF2B5EF4-FFF2-40B4-BE49-F238E27FC236}">
                <a16:creationId xmlns:a16="http://schemas.microsoft.com/office/drawing/2014/main" id="{B0BE0CE4-0C5D-2C89-B078-7269E053B724}"/>
              </a:ext>
            </a:extLst>
          </p:cNvPr>
          <p:cNvGraphicFramePr>
            <a:graphicFrameLocks noChangeAspect="1"/>
          </p:cNvGraphicFramePr>
          <p:nvPr>
            <p:extLst>
              <p:ext uri="{D42A27DB-BD31-4B8C-83A1-F6EECF244321}">
                <p14:modId xmlns:p14="http://schemas.microsoft.com/office/powerpoint/2010/main" val="3505845709"/>
              </p:ext>
            </p:extLst>
          </p:nvPr>
        </p:nvGraphicFramePr>
        <p:xfrm>
          <a:off x="5939666" y="5855249"/>
          <a:ext cx="2106000" cy="706288"/>
        </p:xfrm>
        <a:graphic>
          <a:graphicData uri="http://schemas.openxmlformats.org/presentationml/2006/ole">
            <mc:AlternateContent xmlns:mc="http://schemas.openxmlformats.org/markup-compatibility/2006">
              <mc:Choice xmlns:v="urn:schemas-microsoft-com:vml" Requires="v">
                <p:oleObj name="CorelDRAW" r:id="rId9" imgW="2598125" imgH="870925" progId="CorelDraw.Graphic.23">
                  <p:embed/>
                </p:oleObj>
              </mc:Choice>
              <mc:Fallback>
                <p:oleObj name="CorelDRAW" r:id="rId9" imgW="2598125" imgH="870925" progId="CorelDraw.Graphic.23">
                  <p:embed/>
                  <p:pic>
                    <p:nvPicPr>
                      <p:cNvPr id="2" name="Objekt 1">
                        <a:extLst>
                          <a:ext uri="{FF2B5EF4-FFF2-40B4-BE49-F238E27FC236}">
                            <a16:creationId xmlns:a16="http://schemas.microsoft.com/office/drawing/2014/main" id="{B0BE0CE4-0C5D-2C89-B078-7269E053B724}"/>
                          </a:ext>
                        </a:extLst>
                      </p:cNvPr>
                      <p:cNvPicPr/>
                      <p:nvPr/>
                    </p:nvPicPr>
                    <p:blipFill>
                      <a:blip r:embed="rId10"/>
                      <a:stretch>
                        <a:fillRect/>
                      </a:stretch>
                    </p:blipFill>
                    <p:spPr>
                      <a:xfrm>
                        <a:off x="5939666" y="5855249"/>
                        <a:ext cx="2106000" cy="706288"/>
                      </a:xfrm>
                      <a:prstGeom prst="rect">
                        <a:avLst/>
                      </a:prstGeom>
                    </p:spPr>
                  </p:pic>
                </p:oleObj>
              </mc:Fallback>
            </mc:AlternateContent>
          </a:graphicData>
        </a:graphic>
      </p:graphicFrame>
    </p:spTree>
    <p:extLst>
      <p:ext uri="{BB962C8B-B14F-4D97-AF65-F5344CB8AC3E}">
        <p14:creationId xmlns:p14="http://schemas.microsoft.com/office/powerpoint/2010/main" val="301942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iterate type="lt">
                                    <p:tmPct val="8000"/>
                                  </p:iterate>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384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434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4840"/>
                            </p:stCondLst>
                            <p:childTnLst>
                              <p:par>
                                <p:cTn id="21" presetID="10"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par>
                          <p:cTn id="24" fill="hold">
                            <p:stCondLst>
                              <p:cond delay="534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6D8719D-27A8-7A2F-48CE-6EEF6FE84E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705749" y="600978"/>
            <a:ext cx="9766300" cy="1938992"/>
          </a:xfrm>
          <a:prstGeom prst="rect">
            <a:avLst/>
          </a:prstGeom>
        </p:spPr>
        <p:txBody>
          <a:bodyPr wrap="square">
            <a:spAutoFit/>
          </a:bodyPr>
          <a:lstStyle/>
          <a:p>
            <a:r>
              <a:rPr lang="cs-CZ" sz="4000">
                <a:solidFill>
                  <a:srgbClr val="00B0F0"/>
                </a:solidFill>
                <a:latin typeface="Encode Sans Black" pitchFamily="2" charset="-18"/>
              </a:rPr>
              <a:t>CO DĚTI MOTIVUJE</a:t>
            </a:r>
          </a:p>
          <a:p>
            <a:r>
              <a:rPr lang="cs-CZ" sz="4000">
                <a:solidFill>
                  <a:srgbClr val="00B0F0"/>
                </a:solidFill>
                <a:latin typeface="Encode Sans Black" pitchFamily="2" charset="-18"/>
              </a:rPr>
              <a:t>K PÁCHÁNÍ</a:t>
            </a:r>
          </a:p>
          <a:p>
            <a:r>
              <a:rPr lang="cs-CZ" sz="4000">
                <a:solidFill>
                  <a:srgbClr val="00B0F0"/>
                </a:solidFill>
                <a:latin typeface="Encode Sans Black" pitchFamily="2" charset="-18"/>
              </a:rPr>
              <a:t>KYBERŠIKANY?</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4">
            <a:extLst>
              <a:ext uri="{FF2B5EF4-FFF2-40B4-BE49-F238E27FC236}">
                <a16:creationId xmlns:a16="http://schemas.microsoft.com/office/drawing/2014/main" id="{0E8C066A-3588-FF1D-939A-66C2524500F2}"/>
              </a:ext>
            </a:extLst>
          </p:cNvPr>
          <p:cNvSpPr/>
          <p:nvPr/>
        </p:nvSpPr>
        <p:spPr>
          <a:xfrm>
            <a:off x="705749" y="2624219"/>
            <a:ext cx="9766300" cy="3416320"/>
          </a:xfrm>
          <a:prstGeom prst="rect">
            <a:avLst/>
          </a:prstGeom>
        </p:spPr>
        <p:txBody>
          <a:bodyPr wrap="square" lIns="91440" tIns="45720" rIns="91440" bIns="45720" anchor="t">
            <a:spAutoFit/>
          </a:bodyPr>
          <a:lstStyle/>
          <a:p>
            <a:r>
              <a:rPr lang="cs-CZ" sz="3600" dirty="0">
                <a:solidFill>
                  <a:srgbClr val="FFC000"/>
                </a:solidFill>
                <a:latin typeface="Encode Sans Black"/>
              </a:rPr>
              <a:t>6. PROJEV SOCIÁLNÍHO </a:t>
            </a:r>
            <a:br>
              <a:rPr lang="cs-CZ" sz="3600" dirty="0">
                <a:latin typeface="Encode Sans Black" pitchFamily="2" charset="-18"/>
              </a:rPr>
            </a:br>
            <a:r>
              <a:rPr lang="cs-CZ" sz="3600" dirty="0">
                <a:solidFill>
                  <a:srgbClr val="FFC000"/>
                </a:solidFill>
                <a:latin typeface="Encode Sans Black"/>
              </a:rPr>
              <a:t>     POSTAVENÍ</a:t>
            </a:r>
          </a:p>
          <a:p>
            <a:r>
              <a:rPr lang="cs-CZ" sz="3600" dirty="0">
                <a:solidFill>
                  <a:srgbClr val="FFC000"/>
                </a:solidFill>
                <a:latin typeface="Encode Sans Black"/>
              </a:rPr>
              <a:t>7. NIKDO MĚ NECHYTÍ</a:t>
            </a:r>
          </a:p>
          <a:p>
            <a:r>
              <a:rPr lang="cs-CZ" sz="3600" dirty="0">
                <a:solidFill>
                  <a:srgbClr val="FFC000"/>
                </a:solidFill>
                <a:latin typeface="Encode Sans Black"/>
              </a:rPr>
              <a:t>8. NEDOSTATEK EMPATIE</a:t>
            </a:r>
          </a:p>
          <a:p>
            <a:r>
              <a:rPr lang="cs-CZ" sz="3600" dirty="0">
                <a:solidFill>
                  <a:srgbClr val="FFC000"/>
                </a:solidFill>
                <a:latin typeface="Encode Sans Black"/>
              </a:rPr>
              <a:t>9. ŽERT, CO SE VYMKNUL</a:t>
            </a:r>
            <a:br>
              <a:rPr lang="cs-CZ" sz="3600" dirty="0">
                <a:latin typeface="Encode Sans Black" pitchFamily="2" charset="-18"/>
              </a:rPr>
            </a:br>
            <a:r>
              <a:rPr lang="cs-CZ" sz="3600" dirty="0">
                <a:solidFill>
                  <a:srgbClr val="FFC000"/>
                </a:solidFill>
                <a:latin typeface="Encode Sans Black"/>
              </a:rPr>
              <a:t>     KONTROLE</a:t>
            </a:r>
          </a:p>
        </p:txBody>
      </p:sp>
    </p:spTree>
    <p:extLst>
      <p:ext uri="{BB962C8B-B14F-4D97-AF65-F5344CB8AC3E}">
        <p14:creationId xmlns:p14="http://schemas.microsoft.com/office/powerpoint/2010/main" val="322537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30"/>
                                  </p:iterate>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4B5A14D1-6A19-F9FD-C078-B279250A08ED}"/>
              </a:ext>
            </a:extLst>
          </p:cNvPr>
          <p:cNvPicPr>
            <a:picLocks noChangeAspect="1" noChangeArrowheads="1"/>
          </p:cNvPicPr>
          <p:nvPr/>
        </p:nvPicPr>
        <p:blipFill rotWithShape="1">
          <a:blip r:embed="rId3">
            <a:clrChange>
              <a:clrFrom>
                <a:srgbClr val="140503"/>
              </a:clrFrom>
              <a:clrTo>
                <a:srgbClr val="140503">
                  <a:alpha val="0"/>
                </a:srgbClr>
              </a:clrTo>
            </a:clrChange>
            <a:extLst>
              <a:ext uri="{BEBA8EAE-BF5A-486C-A8C5-ECC9F3942E4B}">
                <a14:imgProps xmlns:a14="http://schemas.microsoft.com/office/drawing/2010/main">
                  <a14:imgLayer r:embed="rId4">
                    <a14:imgEffect>
                      <a14:brightnessContrast bright="24000" contrast="40000"/>
                    </a14:imgEffect>
                  </a14:imgLayer>
                </a14:imgProps>
              </a:ext>
              <a:ext uri="{28A0092B-C50C-407E-A947-70E740481C1C}">
                <a14:useLocalDpi xmlns:a14="http://schemas.microsoft.com/office/drawing/2010/main" val="0"/>
              </a:ext>
            </a:extLst>
          </a:blip>
          <a:srcRect l="12639"/>
          <a:stretch/>
        </p:blipFill>
        <p:spPr bwMode="auto">
          <a:xfrm>
            <a:off x="7077076" y="2886"/>
            <a:ext cx="5991224"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F4CC47A6-E358-A15F-7446-65131C7BF0F0}"/>
              </a:ext>
            </a:extLst>
          </p:cNvPr>
          <p:cNvSpPr/>
          <p:nvPr/>
        </p:nvSpPr>
        <p:spPr>
          <a:xfrm>
            <a:off x="705749" y="600978"/>
            <a:ext cx="9766300" cy="707886"/>
          </a:xfrm>
          <a:prstGeom prst="rect">
            <a:avLst/>
          </a:prstGeom>
        </p:spPr>
        <p:txBody>
          <a:bodyPr wrap="square">
            <a:spAutoFit/>
          </a:bodyPr>
          <a:lstStyle/>
          <a:p>
            <a:r>
              <a:rPr lang="cs-CZ" sz="4000">
                <a:solidFill>
                  <a:srgbClr val="FD821A"/>
                </a:solidFill>
                <a:latin typeface="Encode Sans Black" pitchFamily="2" charset="-18"/>
              </a:rPr>
              <a:t>PETR (13)</a:t>
            </a:r>
          </a:p>
        </p:txBody>
      </p:sp>
      <p:sp>
        <p:nvSpPr>
          <p:cNvPr id="4" name="Obdélník 3">
            <a:extLst>
              <a:ext uri="{FF2B5EF4-FFF2-40B4-BE49-F238E27FC236}">
                <a16:creationId xmlns:a16="http://schemas.microsoft.com/office/drawing/2014/main" id="{1FCF8B51-F48F-A660-29F1-760F4D1F1D05}"/>
              </a:ext>
            </a:extLst>
          </p:cNvPr>
          <p:cNvSpPr/>
          <p:nvPr/>
        </p:nvSpPr>
        <p:spPr>
          <a:xfrm>
            <a:off x="705749" y="1231551"/>
            <a:ext cx="9766300" cy="400110"/>
          </a:xfrm>
          <a:prstGeom prst="rect">
            <a:avLst/>
          </a:prstGeom>
        </p:spPr>
        <p:txBody>
          <a:bodyPr wrap="square">
            <a:spAutoFit/>
          </a:bodyPr>
          <a:lstStyle/>
          <a:p>
            <a:r>
              <a:rPr lang="cs-CZ" sz="2000">
                <a:solidFill>
                  <a:schemeClr val="bg1">
                    <a:lumMod val="50000"/>
                  </a:schemeClr>
                </a:solidFill>
                <a:latin typeface="Encode Sans Black" pitchFamily="2" charset="-18"/>
              </a:rPr>
              <a:t>DUBEN 2022</a:t>
            </a:r>
          </a:p>
        </p:txBody>
      </p:sp>
      <p:sp>
        <p:nvSpPr>
          <p:cNvPr id="2" name="Obdélník: se zakulacenými rohy 1">
            <a:extLst>
              <a:ext uri="{FF2B5EF4-FFF2-40B4-BE49-F238E27FC236}">
                <a16:creationId xmlns:a16="http://schemas.microsoft.com/office/drawing/2014/main" id="{CC13B420-0E8E-B605-7696-51EA3F897749}"/>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pic>
        <p:nvPicPr>
          <p:cNvPr id="16" name="Obrázek 15">
            <a:extLst>
              <a:ext uri="{FF2B5EF4-FFF2-40B4-BE49-F238E27FC236}">
                <a16:creationId xmlns:a16="http://schemas.microsoft.com/office/drawing/2014/main" id="{DA7C0FCF-76BF-A63A-86AA-74ABE6461695}"/>
              </a:ext>
            </a:extLst>
          </p:cNvPr>
          <p:cNvPicPr>
            <a:picLocks noChangeAspect="1"/>
          </p:cNvPicPr>
          <p:nvPr/>
        </p:nvPicPr>
        <p:blipFill>
          <a:blip r:embed="rId5"/>
          <a:stretch>
            <a:fillRect/>
          </a:stretch>
        </p:blipFill>
        <p:spPr>
          <a:xfrm>
            <a:off x="10942752" y="3307250"/>
            <a:ext cx="1086995" cy="1048312"/>
          </a:xfrm>
          <a:prstGeom prst="rect">
            <a:avLst/>
          </a:prstGeom>
        </p:spPr>
      </p:pic>
      <p:sp>
        <p:nvSpPr>
          <p:cNvPr id="10" name="TextovéPole 9">
            <a:extLst>
              <a:ext uri="{FF2B5EF4-FFF2-40B4-BE49-F238E27FC236}">
                <a16:creationId xmlns:a16="http://schemas.microsoft.com/office/drawing/2014/main" id="{902184FD-E7AB-77D2-8B37-296F6A2E32C7}"/>
              </a:ext>
            </a:extLst>
          </p:cNvPr>
          <p:cNvSpPr txBox="1"/>
          <p:nvPr/>
        </p:nvSpPr>
        <p:spPr>
          <a:xfrm>
            <a:off x="705749" y="1828860"/>
            <a:ext cx="6604000" cy="489364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dirty="0">
                <a:solidFill>
                  <a:schemeClr val="bg1"/>
                </a:solidFill>
                <a:latin typeface="Encode Sans Black"/>
              </a:rPr>
              <a:t>NA JEDNÉ ZŠ SPOLUŽÁCI </a:t>
            </a:r>
            <a:r>
              <a:rPr lang="en-US" sz="2400" b="1" dirty="0">
                <a:solidFill>
                  <a:srgbClr val="FFC000"/>
                </a:solidFill>
                <a:latin typeface="Encode Sans Black"/>
              </a:rPr>
              <a:t>DLOUHODOBĚ UBLIŽOVALI</a:t>
            </a:r>
            <a:r>
              <a:rPr lang="en-US" sz="2400" b="1" dirty="0">
                <a:solidFill>
                  <a:schemeClr val="bg1"/>
                </a:solidFill>
                <a:latin typeface="Encode Sans Black"/>
              </a:rPr>
              <a:t> CHLAPCI JMÉNEM PETR.  </a:t>
            </a:r>
          </a:p>
          <a:p>
            <a:endParaRPr lang="en-US" sz="2400" b="1">
              <a:solidFill>
                <a:schemeClr val="bg1"/>
              </a:solidFill>
              <a:latin typeface="Encode Sans Black" pitchFamily="2" charset="-18"/>
              <a:cs typeface="Calibri"/>
            </a:endParaRPr>
          </a:p>
          <a:p>
            <a:r>
              <a:rPr lang="en-US" sz="2400" b="1" dirty="0">
                <a:solidFill>
                  <a:schemeClr val="bg1"/>
                </a:solidFill>
                <a:latin typeface="Encode Sans Black"/>
                <a:cs typeface="Calibri"/>
              </a:rPr>
              <a:t>SPOLUŽÁCI VYTVOŘILI WHATSAPP TŘÍDNÍ SKUPINU, KDE PETRA POMLOUVALI, </a:t>
            </a:r>
            <a:r>
              <a:rPr lang="en-US" sz="2400" b="1" dirty="0">
                <a:solidFill>
                  <a:srgbClr val="FD821A"/>
                </a:solidFill>
                <a:latin typeface="Encode Sans Black"/>
                <a:cs typeface="Calibri"/>
              </a:rPr>
              <a:t>VULGÁRNĚ MU TAM NADÁVALI A URÁŽELI JEJ</a:t>
            </a:r>
            <a:r>
              <a:rPr lang="en-US" sz="2400" b="1" dirty="0">
                <a:solidFill>
                  <a:schemeClr val="bg1"/>
                </a:solidFill>
                <a:latin typeface="Encode Sans Black"/>
                <a:cs typeface="Calibri"/>
              </a:rPr>
              <a:t>. DOKONCE SE VE SKUPINĚ DOMLOUVALI, ŽE HO ZMLÁTÍ, VYZÝVALI HO KE RVAČKÁM APOD.</a:t>
            </a:r>
          </a:p>
          <a:p>
            <a:endParaRPr lang="en-US" sz="2400" b="1">
              <a:solidFill>
                <a:schemeClr val="bg1"/>
              </a:solidFill>
              <a:latin typeface="Encode Sans Black" pitchFamily="2" charset="-18"/>
              <a:cs typeface="Calibri"/>
            </a:endParaRPr>
          </a:p>
          <a:p>
            <a:r>
              <a:rPr lang="en-US" sz="2400" b="1" dirty="0">
                <a:solidFill>
                  <a:schemeClr val="bg1"/>
                </a:solidFill>
                <a:latin typeface="Encode Sans Black"/>
                <a:cs typeface="Calibri"/>
              </a:rPr>
              <a:t>PETRA TO VELMI TRÁPILO A BÁL SE CHODIT DO ŠKOLY.</a:t>
            </a:r>
          </a:p>
        </p:txBody>
      </p:sp>
    </p:spTree>
    <p:extLst>
      <p:ext uri="{BB962C8B-B14F-4D97-AF65-F5344CB8AC3E}">
        <p14:creationId xmlns:p14="http://schemas.microsoft.com/office/powerpoint/2010/main" val="3806076798"/>
      </p:ext>
    </p:extLst>
  </p:cSld>
  <p:clrMapOvr>
    <a:masterClrMapping/>
  </p:clrMapOvr>
  <p:transition spd="slow">
    <p:comb/>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86D8719D-27A8-7A2F-48CE-6EEF6FE84E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936346" y="2028616"/>
            <a:ext cx="4806907" cy="2800767"/>
          </a:xfrm>
          <a:prstGeom prst="rect">
            <a:avLst/>
          </a:prstGeom>
        </p:spPr>
        <p:txBody>
          <a:bodyPr wrap="square" lIns="91440" tIns="45720" rIns="91440" bIns="45720" anchor="t">
            <a:spAutoFit/>
          </a:bodyPr>
          <a:lstStyle/>
          <a:p>
            <a:r>
              <a:rPr lang="cs-CZ" sz="4400" b="1">
                <a:solidFill>
                  <a:srgbClr val="00B0F0"/>
                </a:solidFill>
                <a:latin typeface="Encode Sans Black"/>
              </a:rPr>
              <a:t>CO SE DÁ DĚLAT, KDYŽ ZAŽÍVÁŠ KYBERŠIKANU?</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3313765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 name="Obdélník 24">
            <a:extLst>
              <a:ext uri="{FF2B5EF4-FFF2-40B4-BE49-F238E27FC236}">
                <a16:creationId xmlns:a16="http://schemas.microsoft.com/office/drawing/2014/main" id="{CD3DF049-81C7-A949-64CC-C89021C19D9D}"/>
              </a:ext>
            </a:extLst>
          </p:cNvPr>
          <p:cNvSpPr/>
          <p:nvPr/>
        </p:nvSpPr>
        <p:spPr>
          <a:xfrm>
            <a:off x="0" y="6708710"/>
            <a:ext cx="3960000" cy="14929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6" name="Obdélník 25">
            <a:extLst>
              <a:ext uri="{FF2B5EF4-FFF2-40B4-BE49-F238E27FC236}">
                <a16:creationId xmlns:a16="http://schemas.microsoft.com/office/drawing/2014/main" id="{B01623E5-7E34-8ADE-F187-1223CDBC6E6C}"/>
              </a:ext>
            </a:extLst>
          </p:cNvPr>
          <p:cNvSpPr/>
          <p:nvPr/>
        </p:nvSpPr>
        <p:spPr>
          <a:xfrm>
            <a:off x="3960000" y="6708710"/>
            <a:ext cx="3960000" cy="14929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7" name="Obdélník 26">
            <a:extLst>
              <a:ext uri="{FF2B5EF4-FFF2-40B4-BE49-F238E27FC236}">
                <a16:creationId xmlns:a16="http://schemas.microsoft.com/office/drawing/2014/main" id="{D95BAD9B-9918-14E2-E2BF-168FD477570F}"/>
              </a:ext>
            </a:extLst>
          </p:cNvPr>
          <p:cNvSpPr/>
          <p:nvPr/>
        </p:nvSpPr>
        <p:spPr>
          <a:xfrm>
            <a:off x="7920000" y="6708707"/>
            <a:ext cx="4272000" cy="149290"/>
          </a:xfrm>
          <a:prstGeom prst="rect">
            <a:avLst/>
          </a:prstGeom>
          <a:solidFill>
            <a:srgbClr val="FF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8" name="Obdélník 7">
            <a:extLst>
              <a:ext uri="{FF2B5EF4-FFF2-40B4-BE49-F238E27FC236}">
                <a16:creationId xmlns:a16="http://schemas.microsoft.com/office/drawing/2014/main" id="{EA7820F2-0B62-D79D-BB59-17F1CBD6EFC4}"/>
              </a:ext>
            </a:extLst>
          </p:cNvPr>
          <p:cNvSpPr/>
          <p:nvPr/>
        </p:nvSpPr>
        <p:spPr>
          <a:xfrm>
            <a:off x="307374" y="540303"/>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5400">
                <a:solidFill>
                  <a:srgbClr val="00B050"/>
                </a:solidFill>
                <a:latin typeface="Encode Sans ExtraBold" pitchFamily="2" charset="-18"/>
              </a:rPr>
              <a:t>UKONČI</a:t>
            </a:r>
            <a:endParaRPr lang="cs-CZ" sz="5400">
              <a:solidFill>
                <a:srgbClr val="00B050"/>
              </a:solidFill>
            </a:endParaRPr>
          </a:p>
        </p:txBody>
      </p:sp>
      <p:sp>
        <p:nvSpPr>
          <p:cNvPr id="10" name="Obdélník 9">
            <a:extLst>
              <a:ext uri="{FF2B5EF4-FFF2-40B4-BE49-F238E27FC236}">
                <a16:creationId xmlns:a16="http://schemas.microsoft.com/office/drawing/2014/main" id="{E36287F5-F82F-F461-274B-4C36330B490C}"/>
              </a:ext>
            </a:extLst>
          </p:cNvPr>
          <p:cNvSpPr/>
          <p:nvPr/>
        </p:nvSpPr>
        <p:spPr>
          <a:xfrm>
            <a:off x="4370610" y="519409"/>
            <a:ext cx="3138777"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5400">
                <a:solidFill>
                  <a:srgbClr val="00B0F0"/>
                </a:solidFill>
                <a:latin typeface="Encode Sans ExtraBold" pitchFamily="2" charset="-18"/>
              </a:rPr>
              <a:t>BLOKUJ</a:t>
            </a:r>
            <a:endParaRPr lang="cs-CZ" sz="5400">
              <a:solidFill>
                <a:srgbClr val="00B0F0"/>
              </a:solidFill>
            </a:endParaRPr>
          </a:p>
        </p:txBody>
      </p:sp>
      <p:sp>
        <p:nvSpPr>
          <p:cNvPr id="11" name="Obdélník 10">
            <a:extLst>
              <a:ext uri="{FF2B5EF4-FFF2-40B4-BE49-F238E27FC236}">
                <a16:creationId xmlns:a16="http://schemas.microsoft.com/office/drawing/2014/main" id="{CAB089B4-4A2F-C550-CB58-99AEBE314C6B}"/>
              </a:ext>
            </a:extLst>
          </p:cNvPr>
          <p:cNvSpPr/>
          <p:nvPr/>
        </p:nvSpPr>
        <p:spPr>
          <a:xfrm>
            <a:off x="8383374" y="540303"/>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5400">
                <a:solidFill>
                  <a:srgbClr val="FF421E"/>
                </a:solidFill>
                <a:latin typeface="Encode Sans ExtraBold" pitchFamily="2" charset="-18"/>
              </a:rPr>
              <a:t>NAHLAS</a:t>
            </a:r>
            <a:endParaRPr lang="cs-CZ" sz="5400">
              <a:solidFill>
                <a:srgbClr val="FF421E"/>
              </a:solidFill>
            </a:endParaRPr>
          </a:p>
        </p:txBody>
      </p:sp>
      <p:sp>
        <p:nvSpPr>
          <p:cNvPr id="13" name="Obdélník 12">
            <a:extLst>
              <a:ext uri="{FF2B5EF4-FFF2-40B4-BE49-F238E27FC236}">
                <a16:creationId xmlns:a16="http://schemas.microsoft.com/office/drawing/2014/main" id="{8646F8A1-47A2-C2DC-E273-B75EFE3B97FD}"/>
              </a:ext>
            </a:extLst>
          </p:cNvPr>
          <p:cNvSpPr/>
          <p:nvPr/>
        </p:nvSpPr>
        <p:spPr>
          <a:xfrm>
            <a:off x="0" y="-1"/>
            <a:ext cx="3960000" cy="429209"/>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4" name="Obdélník 13">
            <a:extLst>
              <a:ext uri="{FF2B5EF4-FFF2-40B4-BE49-F238E27FC236}">
                <a16:creationId xmlns:a16="http://schemas.microsoft.com/office/drawing/2014/main" id="{7FEF25C3-8AE1-1BFE-7322-D4A3D005B048}"/>
              </a:ext>
            </a:extLst>
          </p:cNvPr>
          <p:cNvSpPr/>
          <p:nvPr/>
        </p:nvSpPr>
        <p:spPr>
          <a:xfrm>
            <a:off x="3960000" y="0"/>
            <a:ext cx="3960000" cy="4292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5" name="Obdélník 14">
            <a:extLst>
              <a:ext uri="{FF2B5EF4-FFF2-40B4-BE49-F238E27FC236}">
                <a16:creationId xmlns:a16="http://schemas.microsoft.com/office/drawing/2014/main" id="{86930AB8-B2F7-D21F-FEDE-0DDA7019AA65}"/>
              </a:ext>
            </a:extLst>
          </p:cNvPr>
          <p:cNvSpPr/>
          <p:nvPr/>
        </p:nvSpPr>
        <p:spPr>
          <a:xfrm>
            <a:off x="7920000" y="-2"/>
            <a:ext cx="4272000" cy="429207"/>
          </a:xfrm>
          <a:prstGeom prst="rect">
            <a:avLst/>
          </a:prstGeom>
          <a:solidFill>
            <a:srgbClr val="FF42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17" name="Přímá spojnice 16">
            <a:extLst>
              <a:ext uri="{FF2B5EF4-FFF2-40B4-BE49-F238E27FC236}">
                <a16:creationId xmlns:a16="http://schemas.microsoft.com/office/drawing/2014/main" id="{013452C7-2094-2865-342C-E8B5B85284EF}"/>
              </a:ext>
            </a:extLst>
          </p:cNvPr>
          <p:cNvCxnSpPr>
            <a:cxnSpLocks/>
          </p:cNvCxnSpPr>
          <p:nvPr/>
        </p:nvCxnSpPr>
        <p:spPr>
          <a:xfrm>
            <a:off x="3960000" y="-2"/>
            <a:ext cx="0" cy="719390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Přímá spojnice 18">
            <a:extLst>
              <a:ext uri="{FF2B5EF4-FFF2-40B4-BE49-F238E27FC236}">
                <a16:creationId xmlns:a16="http://schemas.microsoft.com/office/drawing/2014/main" id="{D574B334-2717-7D13-191F-E063EE754FD4}"/>
              </a:ext>
            </a:extLst>
          </p:cNvPr>
          <p:cNvCxnSpPr>
            <a:cxnSpLocks/>
          </p:cNvCxnSpPr>
          <p:nvPr/>
        </p:nvCxnSpPr>
        <p:spPr>
          <a:xfrm>
            <a:off x="7920000" y="-2"/>
            <a:ext cx="0" cy="7193904"/>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Obdélník 19">
            <a:extLst>
              <a:ext uri="{FF2B5EF4-FFF2-40B4-BE49-F238E27FC236}">
                <a16:creationId xmlns:a16="http://schemas.microsoft.com/office/drawing/2014/main" id="{A32DD7B2-306F-FE49-80BE-CC026016530B}"/>
              </a:ext>
            </a:extLst>
          </p:cNvPr>
          <p:cNvSpPr/>
          <p:nvPr/>
        </p:nvSpPr>
        <p:spPr>
          <a:xfrm>
            <a:off x="307374" y="1411161"/>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2800">
                <a:solidFill>
                  <a:schemeClr val="bg1">
                    <a:lumMod val="95000"/>
                  </a:schemeClr>
                </a:solidFill>
                <a:latin typeface="Encode Sans ExtraBold" pitchFamily="2" charset="-18"/>
              </a:rPr>
              <a:t>NEKOMUNIKUJ</a:t>
            </a:r>
          </a:p>
          <a:p>
            <a:pPr algn="ctr"/>
            <a:r>
              <a:rPr lang="cs-CZ" sz="2800">
                <a:solidFill>
                  <a:schemeClr val="bg1">
                    <a:lumMod val="95000"/>
                  </a:schemeClr>
                </a:solidFill>
                <a:latin typeface="Encode Sans ExtraBold" pitchFamily="2" charset="-18"/>
              </a:rPr>
              <a:t>S ÚTOČNÍKEM</a:t>
            </a:r>
            <a:endParaRPr lang="cs-CZ" sz="2800">
              <a:solidFill>
                <a:schemeClr val="bg1">
                  <a:lumMod val="95000"/>
                </a:schemeClr>
              </a:solidFill>
            </a:endParaRPr>
          </a:p>
        </p:txBody>
      </p:sp>
      <p:sp>
        <p:nvSpPr>
          <p:cNvPr id="21" name="Obdélník 20">
            <a:extLst>
              <a:ext uri="{FF2B5EF4-FFF2-40B4-BE49-F238E27FC236}">
                <a16:creationId xmlns:a16="http://schemas.microsoft.com/office/drawing/2014/main" id="{A95A03F1-2282-705C-6DDD-2EF395E63362}"/>
              </a:ext>
            </a:extLst>
          </p:cNvPr>
          <p:cNvSpPr/>
          <p:nvPr/>
        </p:nvSpPr>
        <p:spPr>
          <a:xfrm>
            <a:off x="302751" y="2506629"/>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2800">
                <a:solidFill>
                  <a:schemeClr val="bg1">
                    <a:lumMod val="95000"/>
                  </a:schemeClr>
                </a:solidFill>
                <a:latin typeface="Encode Sans ExtraBold" pitchFamily="2" charset="-18"/>
              </a:rPr>
              <a:t>NEMSTI SE</a:t>
            </a:r>
            <a:endParaRPr lang="cs-CZ" sz="2800">
              <a:solidFill>
                <a:schemeClr val="bg1">
                  <a:lumMod val="95000"/>
                </a:schemeClr>
              </a:solidFill>
            </a:endParaRPr>
          </a:p>
        </p:txBody>
      </p:sp>
      <p:sp>
        <p:nvSpPr>
          <p:cNvPr id="22" name="Obdélník 21">
            <a:extLst>
              <a:ext uri="{FF2B5EF4-FFF2-40B4-BE49-F238E27FC236}">
                <a16:creationId xmlns:a16="http://schemas.microsoft.com/office/drawing/2014/main" id="{7A2644E8-5DA9-EE92-E6BE-F58295D48AB3}"/>
              </a:ext>
            </a:extLst>
          </p:cNvPr>
          <p:cNvSpPr/>
          <p:nvPr/>
        </p:nvSpPr>
        <p:spPr>
          <a:xfrm>
            <a:off x="298128" y="3429000"/>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2800">
                <a:solidFill>
                  <a:schemeClr val="bg1">
                    <a:lumMod val="95000"/>
                  </a:schemeClr>
                </a:solidFill>
                <a:latin typeface="Encode Sans ExtraBold" pitchFamily="2" charset="-18"/>
              </a:rPr>
              <a:t>POŘIĎ SI DŮKAZY</a:t>
            </a:r>
          </a:p>
          <a:p>
            <a:pPr algn="ctr"/>
            <a:r>
              <a:rPr lang="cs-CZ" sz="2800">
                <a:solidFill>
                  <a:schemeClr val="bg1">
                    <a:lumMod val="95000"/>
                  </a:schemeClr>
                </a:solidFill>
                <a:latin typeface="Encode Sans ExtraBold" pitchFamily="2" charset="-18"/>
              </a:rPr>
              <a:t>(SCREENY)</a:t>
            </a:r>
            <a:endParaRPr lang="cs-CZ" sz="2800">
              <a:solidFill>
                <a:schemeClr val="bg1">
                  <a:lumMod val="95000"/>
                </a:schemeClr>
              </a:solidFill>
            </a:endParaRPr>
          </a:p>
        </p:txBody>
      </p:sp>
      <p:sp>
        <p:nvSpPr>
          <p:cNvPr id="23" name="Obdélník 22">
            <a:extLst>
              <a:ext uri="{FF2B5EF4-FFF2-40B4-BE49-F238E27FC236}">
                <a16:creationId xmlns:a16="http://schemas.microsoft.com/office/drawing/2014/main" id="{9D0D0B27-A11D-F3C7-D5F5-BD3EC43B7529}"/>
              </a:ext>
            </a:extLst>
          </p:cNvPr>
          <p:cNvSpPr/>
          <p:nvPr/>
        </p:nvSpPr>
        <p:spPr>
          <a:xfrm>
            <a:off x="4262750" y="1411161"/>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2800">
                <a:solidFill>
                  <a:schemeClr val="bg1">
                    <a:lumMod val="95000"/>
                  </a:schemeClr>
                </a:solidFill>
                <a:latin typeface="Encode Sans ExtraBold" pitchFamily="2" charset="-18"/>
              </a:rPr>
              <a:t>ZABLOKUJ</a:t>
            </a:r>
          </a:p>
          <a:p>
            <a:pPr algn="ctr"/>
            <a:r>
              <a:rPr lang="cs-CZ" sz="2800">
                <a:solidFill>
                  <a:schemeClr val="bg1">
                    <a:lumMod val="95000"/>
                  </a:schemeClr>
                </a:solidFill>
                <a:latin typeface="Encode Sans ExtraBold" pitchFamily="2" charset="-18"/>
              </a:rPr>
              <a:t>TOXICKÉHO</a:t>
            </a:r>
          </a:p>
          <a:p>
            <a:pPr algn="ctr"/>
            <a:r>
              <a:rPr lang="cs-CZ" sz="2800">
                <a:solidFill>
                  <a:schemeClr val="bg1">
                    <a:lumMod val="95000"/>
                  </a:schemeClr>
                </a:solidFill>
                <a:latin typeface="Encode Sans ExtraBold" pitchFamily="2" charset="-18"/>
              </a:rPr>
              <a:t>UŽIVATELE</a:t>
            </a:r>
          </a:p>
          <a:p>
            <a:pPr algn="ctr"/>
            <a:r>
              <a:rPr lang="cs-CZ" sz="2800">
                <a:solidFill>
                  <a:schemeClr val="bg1">
                    <a:lumMod val="95000"/>
                  </a:schemeClr>
                </a:solidFill>
                <a:latin typeface="Encode Sans ExtraBold" pitchFamily="2" charset="-18"/>
              </a:rPr>
              <a:t>A TOXICKÝ OBSAH</a:t>
            </a:r>
          </a:p>
        </p:txBody>
      </p:sp>
      <p:sp>
        <p:nvSpPr>
          <p:cNvPr id="24" name="Obdélník 23">
            <a:extLst>
              <a:ext uri="{FF2B5EF4-FFF2-40B4-BE49-F238E27FC236}">
                <a16:creationId xmlns:a16="http://schemas.microsoft.com/office/drawing/2014/main" id="{5267DAEB-8284-8393-BB59-F671537340AC}"/>
              </a:ext>
            </a:extLst>
          </p:cNvPr>
          <p:cNvSpPr/>
          <p:nvPr/>
        </p:nvSpPr>
        <p:spPr>
          <a:xfrm>
            <a:off x="8383374" y="1411160"/>
            <a:ext cx="3345250"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2800">
                <a:solidFill>
                  <a:schemeClr val="bg1">
                    <a:lumMod val="95000"/>
                  </a:schemeClr>
                </a:solidFill>
                <a:latin typeface="Encode Sans ExtraBold" pitchFamily="2" charset="-18"/>
              </a:rPr>
              <a:t>OZNAM ÚTOK DOSPĚLÝM</a:t>
            </a:r>
          </a:p>
          <a:p>
            <a:pPr algn="ctr"/>
            <a:r>
              <a:rPr lang="cs-CZ" sz="2000">
                <a:solidFill>
                  <a:schemeClr val="bg1">
                    <a:lumMod val="95000"/>
                  </a:schemeClr>
                </a:solidFill>
                <a:latin typeface="Encode Sans ExtraBold" pitchFamily="2" charset="-18"/>
              </a:rPr>
              <a:t>(RODIČ, UČITEL)</a:t>
            </a:r>
          </a:p>
          <a:p>
            <a:pPr algn="ctr"/>
            <a:endParaRPr lang="cs-CZ" sz="2800">
              <a:solidFill>
                <a:schemeClr val="bg1">
                  <a:lumMod val="95000"/>
                </a:schemeClr>
              </a:solidFill>
              <a:latin typeface="Encode Sans ExtraBold" pitchFamily="2" charset="-18"/>
            </a:endParaRPr>
          </a:p>
          <a:p>
            <a:pPr algn="ctr"/>
            <a:r>
              <a:rPr lang="cs-CZ" sz="2800">
                <a:solidFill>
                  <a:schemeClr val="bg1">
                    <a:lumMod val="95000"/>
                  </a:schemeClr>
                </a:solidFill>
                <a:latin typeface="Encode Sans ExtraBold" pitchFamily="2" charset="-18"/>
              </a:rPr>
              <a:t>DEJ JIM</a:t>
            </a:r>
          </a:p>
          <a:p>
            <a:pPr algn="ctr"/>
            <a:r>
              <a:rPr lang="cs-CZ" sz="2800">
                <a:solidFill>
                  <a:schemeClr val="bg1">
                    <a:lumMod val="95000"/>
                  </a:schemeClr>
                </a:solidFill>
                <a:latin typeface="Encode Sans ExtraBold" pitchFamily="2" charset="-18"/>
              </a:rPr>
              <a:t>K DISPOZICI DŮKAZY</a:t>
            </a:r>
          </a:p>
        </p:txBody>
      </p:sp>
    </p:spTree>
    <p:extLst>
      <p:ext uri="{BB962C8B-B14F-4D97-AF65-F5344CB8AC3E}">
        <p14:creationId xmlns:p14="http://schemas.microsoft.com/office/powerpoint/2010/main" val="2160607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iterate type="lt">
                                    <p:tmAbs val="100"/>
                                  </p:iterate>
                                  <p:childTnLst>
                                    <p:set>
                                      <p:cBhvr>
                                        <p:cTn id="26" dur="1" fill="hold">
                                          <p:stCondLst>
                                            <p:cond delay="0"/>
                                          </p:stCondLst>
                                        </p:cTn>
                                        <p:tgtEl>
                                          <p:spTgt spid="20"/>
                                        </p:tgtEl>
                                        <p:attrNameLst>
                                          <p:attrName>style.visibility</p:attrName>
                                        </p:attrNameLst>
                                      </p:cBhvr>
                                      <p:to>
                                        <p:strVal val="visible"/>
                                      </p:to>
                                    </p:set>
                                  </p:childTnLst>
                                </p:cTn>
                              </p:par>
                            </p:childTnLst>
                          </p:cTn>
                        </p:par>
                        <p:par>
                          <p:cTn id="27" fill="hold">
                            <p:stCondLst>
                              <p:cond delay="2001"/>
                            </p:stCondLst>
                            <p:childTnLst>
                              <p:par>
                                <p:cTn id="28" presetID="1" presetClass="entr" presetSubtype="0" fill="hold" grpId="0" nodeType="afterEffect">
                                  <p:stCondLst>
                                    <p:cond delay="0"/>
                                  </p:stCondLst>
                                  <p:iterate type="lt">
                                    <p:tmAbs val="100"/>
                                  </p:iterate>
                                  <p:childTnLst>
                                    <p:set>
                                      <p:cBhvr>
                                        <p:cTn id="29" dur="1" fill="hold">
                                          <p:stCondLst>
                                            <p:cond delay="0"/>
                                          </p:stCondLst>
                                        </p:cTn>
                                        <p:tgtEl>
                                          <p:spTgt spid="21"/>
                                        </p:tgtEl>
                                        <p:attrNameLst>
                                          <p:attrName>style.visibility</p:attrName>
                                        </p:attrNameLst>
                                      </p:cBhvr>
                                      <p:to>
                                        <p:strVal val="visible"/>
                                      </p:to>
                                    </p:set>
                                  </p:childTnLst>
                                </p:cTn>
                              </p:par>
                            </p:childTnLst>
                          </p:cTn>
                        </p:par>
                        <p:par>
                          <p:cTn id="30" fill="hold">
                            <p:stCondLst>
                              <p:cond delay="2702"/>
                            </p:stCondLst>
                            <p:childTnLst>
                              <p:par>
                                <p:cTn id="31" presetID="1" presetClass="entr" presetSubtype="0" fill="hold" grpId="0" nodeType="afterEffect">
                                  <p:stCondLst>
                                    <p:cond delay="0"/>
                                  </p:stCondLst>
                                  <p:iterate type="lt">
                                    <p:tmAbs val="100"/>
                                  </p:iterate>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iterate type="lt">
                                    <p:tmAbs val="100"/>
                                  </p:iterate>
                                  <p:childTnLst>
                                    <p:set>
                                      <p:cBhvr>
                                        <p:cTn id="47" dur="1" fill="hold">
                                          <p:stCondLst>
                                            <p:cond delay="0"/>
                                          </p:stCondLst>
                                        </p:cTn>
                                        <p:tgtEl>
                                          <p:spTgt spid="23"/>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iterate type="lt">
                                    <p:tmAbs val="100"/>
                                  </p:iterate>
                                  <p:childTnLst>
                                    <p:set>
                                      <p:cBhvr>
                                        <p:cTn id="6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8" grpId="0"/>
      <p:bldP spid="10" grpId="0"/>
      <p:bldP spid="11" grpId="0"/>
      <p:bldP spid="13" grpId="0" animBg="1"/>
      <p:bldP spid="14" grpId="0" animBg="1"/>
      <p:bldP spid="15" grpId="0" animBg="1"/>
      <p:bldP spid="20" grpId="0"/>
      <p:bldP spid="21" grpId="0"/>
      <p:bldP spid="22" grpId="0"/>
      <p:bldP spid="23"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6BD9C5D3-3B8B-1595-AFE5-427DC27CB3FB}"/>
              </a:ext>
            </a:extLst>
          </p:cNvPr>
          <p:cNvPicPr>
            <a:picLocks noChangeAspect="1" noChangeArrowheads="1"/>
          </p:cNvPicPr>
          <p:nvPr/>
        </p:nvPicPr>
        <p:blipFill rotWithShape="1">
          <a:blip r:embed="rId3">
            <a:clrChange>
              <a:clrFrom>
                <a:srgbClr val="191512"/>
              </a:clrFrom>
              <a:clrTo>
                <a:srgbClr val="191512">
                  <a:alpha val="0"/>
                </a:srgbClr>
              </a:clrTo>
            </a:clrChange>
            <a:extLst>
              <a:ext uri="{28A0092B-C50C-407E-A947-70E740481C1C}">
                <a14:useLocalDpi xmlns:a14="http://schemas.microsoft.com/office/drawing/2010/main" val="0"/>
              </a:ext>
            </a:extLst>
          </a:blip>
          <a:srcRect l="3707" t="5350" r="4505" b="4360"/>
          <a:stretch/>
        </p:blipFill>
        <p:spPr bwMode="auto">
          <a:xfrm>
            <a:off x="4229100" y="1714500"/>
            <a:ext cx="3701562" cy="3641168"/>
          </a:xfrm>
          <a:prstGeom prst="rect">
            <a:avLst/>
          </a:prstGeom>
          <a:noFill/>
          <a:extLst>
            <a:ext uri="{909E8E84-426E-40DD-AFC4-6F175D3DCCD1}">
              <a14:hiddenFill xmlns:a14="http://schemas.microsoft.com/office/drawing/2010/main">
                <a:solidFill>
                  <a:srgbClr val="FFFFFF"/>
                </a:solidFill>
              </a14:hiddenFill>
            </a:ext>
          </a:extLst>
        </p:spPr>
      </p:pic>
      <p:sp>
        <p:nvSpPr>
          <p:cNvPr id="4" name="Obdélník 3">
            <a:extLst>
              <a:ext uri="{FF2B5EF4-FFF2-40B4-BE49-F238E27FC236}">
                <a16:creationId xmlns:a16="http://schemas.microsoft.com/office/drawing/2014/main" id="{8D9095E6-63FE-81C8-D0DC-1B8A395C3DE4}"/>
              </a:ext>
            </a:extLst>
          </p:cNvPr>
          <p:cNvSpPr/>
          <p:nvPr/>
        </p:nvSpPr>
        <p:spPr>
          <a:xfrm>
            <a:off x="2218354" y="520999"/>
            <a:ext cx="7755292"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t"/>
          <a:lstStyle/>
          <a:p>
            <a:pPr algn="ctr"/>
            <a:r>
              <a:rPr lang="cs-CZ" sz="3600" b="1">
                <a:solidFill>
                  <a:srgbClr val="FF421E"/>
                </a:solidFill>
                <a:latin typeface="Encode Sans ExtraBold"/>
              </a:rPr>
              <a:t>POKUD VÍŠ O KYBERŠIKANĚ, </a:t>
            </a:r>
            <a:endParaRPr lang="cs-CZ" sz="3600" b="1">
              <a:solidFill>
                <a:srgbClr val="FF421E"/>
              </a:solidFill>
              <a:cs typeface="Calibri"/>
            </a:endParaRPr>
          </a:p>
          <a:p>
            <a:pPr algn="ctr"/>
            <a:r>
              <a:rPr lang="cs-CZ" sz="3600" b="1">
                <a:solidFill>
                  <a:srgbClr val="FF421E"/>
                </a:solidFill>
                <a:latin typeface="Encode Sans ExtraBold"/>
              </a:rPr>
              <a:t>NEBUĎ NEVŠÍMAVÝ/Á!</a:t>
            </a:r>
          </a:p>
        </p:txBody>
      </p:sp>
      <p:sp>
        <p:nvSpPr>
          <p:cNvPr id="5" name="Obdélník 4">
            <a:extLst>
              <a:ext uri="{FF2B5EF4-FFF2-40B4-BE49-F238E27FC236}">
                <a16:creationId xmlns:a16="http://schemas.microsoft.com/office/drawing/2014/main" id="{111D6295-AF46-40C9-DD30-F50932BA3E11}"/>
              </a:ext>
            </a:extLst>
          </p:cNvPr>
          <p:cNvSpPr/>
          <p:nvPr/>
        </p:nvSpPr>
        <p:spPr>
          <a:xfrm>
            <a:off x="2218354" y="5355668"/>
            <a:ext cx="7755292"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lIns="91440" tIns="45720" rIns="91440" bIns="45720" rtlCol="0" anchor="t"/>
          <a:lstStyle/>
          <a:p>
            <a:pPr algn="ctr"/>
            <a:r>
              <a:rPr lang="cs-CZ" sz="3600" b="1">
                <a:solidFill>
                  <a:srgbClr val="00B050"/>
                </a:solidFill>
                <a:latin typeface="Encode Sans ExtraBold"/>
              </a:rPr>
              <a:t>PODPOŘ OBĚTI A NABÍDNI</a:t>
            </a:r>
          </a:p>
          <a:p>
            <a:pPr algn="ctr"/>
            <a:r>
              <a:rPr lang="cs-CZ" sz="3600" b="1">
                <a:solidFill>
                  <a:srgbClr val="00B050"/>
                </a:solidFill>
                <a:latin typeface="Encode Sans ExtraBold"/>
              </a:rPr>
              <a:t>JIM POMOC.</a:t>
            </a:r>
          </a:p>
        </p:txBody>
      </p:sp>
      <p:pic>
        <p:nvPicPr>
          <p:cNvPr id="6" name="Picture 2" descr="ffmpeg - A PNG sequence to a GIF results in artifacts - Super User">
            <a:extLst>
              <a:ext uri="{FF2B5EF4-FFF2-40B4-BE49-F238E27FC236}">
                <a16:creationId xmlns:a16="http://schemas.microsoft.com/office/drawing/2014/main" id="{663841D2-AD53-6B35-BE8E-8490646CB1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2312" y="2368876"/>
            <a:ext cx="1576699" cy="157669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ffmpeg - A PNG sequence to a GIF results in artifacts - Super User">
            <a:extLst>
              <a:ext uri="{FF2B5EF4-FFF2-40B4-BE49-F238E27FC236}">
                <a16:creationId xmlns:a16="http://schemas.microsoft.com/office/drawing/2014/main" id="{F2B80E85-8FDF-4830-3FD4-AE6848E5C0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156" y="2251645"/>
            <a:ext cx="905580" cy="905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062463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8D9095E6-63FE-81C8-D0DC-1B8A395C3DE4}"/>
              </a:ext>
            </a:extLst>
          </p:cNvPr>
          <p:cNvSpPr/>
          <p:nvPr/>
        </p:nvSpPr>
        <p:spPr>
          <a:xfrm>
            <a:off x="2218354" y="520999"/>
            <a:ext cx="7755292" cy="130492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t"/>
          <a:lstStyle/>
          <a:p>
            <a:pPr algn="ctr"/>
            <a:r>
              <a:rPr lang="cs-CZ" sz="3600">
                <a:solidFill>
                  <a:srgbClr val="FF421E"/>
                </a:solidFill>
                <a:latin typeface="Encode Sans ExtraBold" pitchFamily="2" charset="-18"/>
              </a:rPr>
              <a:t>KDE HLEDAT POMOC?</a:t>
            </a:r>
          </a:p>
        </p:txBody>
      </p:sp>
      <p:sp>
        <p:nvSpPr>
          <p:cNvPr id="2" name="Obdélník 1">
            <a:extLst>
              <a:ext uri="{FF2B5EF4-FFF2-40B4-BE49-F238E27FC236}">
                <a16:creationId xmlns:a16="http://schemas.microsoft.com/office/drawing/2014/main" id="{4F8244BE-4746-5B2E-83F5-896DD84948C3}"/>
              </a:ext>
            </a:extLst>
          </p:cNvPr>
          <p:cNvSpPr/>
          <p:nvPr/>
        </p:nvSpPr>
        <p:spPr>
          <a:xfrm>
            <a:off x="6278984" y="1419383"/>
            <a:ext cx="3780000" cy="1440000"/>
          </a:xfrm>
          <a:prstGeom prst="rect">
            <a:avLst/>
          </a:prstGeom>
          <a:solidFill>
            <a:srgbClr val="AC1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200" b="1">
                <a:latin typeface="Encode Sans SemiExpandedBlack" charset="-18"/>
              </a:rPr>
              <a:t>LINKA BEZPEČÍ</a:t>
            </a:r>
          </a:p>
          <a:p>
            <a:pPr algn="ctr"/>
            <a:r>
              <a:rPr lang="cs-CZ" b="1">
                <a:latin typeface="Encode Sans SemiExpandedBlack" charset="-18"/>
              </a:rPr>
              <a:t>WWW.LINKABEZPECI.CZ</a:t>
            </a:r>
          </a:p>
        </p:txBody>
      </p:sp>
      <p:sp>
        <p:nvSpPr>
          <p:cNvPr id="6" name="Obdélník 5">
            <a:extLst>
              <a:ext uri="{FF2B5EF4-FFF2-40B4-BE49-F238E27FC236}">
                <a16:creationId xmlns:a16="http://schemas.microsoft.com/office/drawing/2014/main" id="{2FFBB18B-9E20-0EA3-1F1D-D8F889856E61}"/>
              </a:ext>
            </a:extLst>
          </p:cNvPr>
          <p:cNvSpPr/>
          <p:nvPr/>
        </p:nvSpPr>
        <p:spPr>
          <a:xfrm>
            <a:off x="4206000" y="4897001"/>
            <a:ext cx="3780000" cy="144000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400" b="1">
                <a:latin typeface="Encode Sans SemiExpandedBlack" charset="-18"/>
              </a:rPr>
              <a:t>POLICIE</a:t>
            </a:r>
            <a:br>
              <a:rPr lang="cs-CZ" sz="3400" b="1">
                <a:latin typeface="Encode Sans SemiExpandedBlack" charset="-18"/>
              </a:rPr>
            </a:br>
            <a:r>
              <a:rPr lang="cs-CZ" sz="2000" b="1">
                <a:latin typeface="Encode Sans SemiExpandedBlack" charset="-18"/>
              </a:rPr>
              <a:t>TÍSŇOVÁ LINKA 158</a:t>
            </a:r>
          </a:p>
        </p:txBody>
      </p:sp>
      <p:sp>
        <p:nvSpPr>
          <p:cNvPr id="7" name="Obdélník 6">
            <a:extLst>
              <a:ext uri="{FF2B5EF4-FFF2-40B4-BE49-F238E27FC236}">
                <a16:creationId xmlns:a16="http://schemas.microsoft.com/office/drawing/2014/main" id="{33479CF8-209C-C969-C8E8-5B920F6E4767}"/>
              </a:ext>
            </a:extLst>
          </p:cNvPr>
          <p:cNvSpPr/>
          <p:nvPr/>
        </p:nvSpPr>
        <p:spPr>
          <a:xfrm>
            <a:off x="6278984" y="3158192"/>
            <a:ext cx="3780000" cy="1440000"/>
          </a:xfrm>
          <a:prstGeom prst="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2800" b="1">
                <a:latin typeface="Encode Sans SemiExpandedBlack" charset="-18"/>
              </a:rPr>
              <a:t>DĚTSKÉ KRIZOVÉ CENTRUM</a:t>
            </a:r>
          </a:p>
          <a:p>
            <a:pPr algn="ctr"/>
            <a:r>
              <a:rPr lang="cs-CZ" sz="2000" b="1">
                <a:latin typeface="Encode Sans SemiExpandedBlack" charset="-18"/>
              </a:rPr>
              <a:t>WWW.DKC.CZ</a:t>
            </a:r>
          </a:p>
        </p:txBody>
      </p:sp>
      <p:sp>
        <p:nvSpPr>
          <p:cNvPr id="9" name="Obdélník 8">
            <a:extLst>
              <a:ext uri="{FF2B5EF4-FFF2-40B4-BE49-F238E27FC236}">
                <a16:creationId xmlns:a16="http://schemas.microsoft.com/office/drawing/2014/main" id="{550510BF-4ED6-8450-0287-BB71FE381EB1}"/>
              </a:ext>
            </a:extLst>
          </p:cNvPr>
          <p:cNvSpPr/>
          <p:nvPr/>
        </p:nvSpPr>
        <p:spPr>
          <a:xfrm>
            <a:off x="2147304" y="1412377"/>
            <a:ext cx="3780000" cy="1440000"/>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000" b="1">
                <a:latin typeface="Encode Sans SemiExpandedBlack" charset="-18"/>
              </a:rPr>
              <a:t>UČITEL, RODIČ,</a:t>
            </a:r>
          </a:p>
          <a:p>
            <a:pPr algn="ctr"/>
            <a:r>
              <a:rPr lang="cs-CZ" sz="3000" b="1">
                <a:latin typeface="Encode Sans SemiExpandedBlack" charset="-18"/>
              </a:rPr>
              <a:t>VYCHOVATEL</a:t>
            </a:r>
          </a:p>
        </p:txBody>
      </p:sp>
      <p:sp>
        <p:nvSpPr>
          <p:cNvPr id="3" name="Obdélník 2">
            <a:extLst>
              <a:ext uri="{FF2B5EF4-FFF2-40B4-BE49-F238E27FC236}">
                <a16:creationId xmlns:a16="http://schemas.microsoft.com/office/drawing/2014/main" id="{89206B48-6D4C-192C-1B9D-8B4416E80729}"/>
              </a:ext>
            </a:extLst>
          </p:cNvPr>
          <p:cNvSpPr/>
          <p:nvPr/>
        </p:nvSpPr>
        <p:spPr>
          <a:xfrm>
            <a:off x="2147304" y="3158192"/>
            <a:ext cx="3780000" cy="144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cs-CZ" sz="3400" b="1">
                <a:latin typeface="Encode Sans SemiExpandedBlack" charset="-18"/>
              </a:rPr>
              <a:t>E-BEZPEČÍ</a:t>
            </a:r>
          </a:p>
          <a:p>
            <a:pPr algn="ctr"/>
            <a:r>
              <a:rPr lang="cs-CZ" sz="2000" b="1">
                <a:latin typeface="Encode Sans SemiExpandedBlack" charset="-18"/>
              </a:rPr>
              <a:t>WWW.NAPISNAM.CZ</a:t>
            </a:r>
          </a:p>
        </p:txBody>
      </p:sp>
    </p:spTree>
    <p:extLst>
      <p:ext uri="{BB962C8B-B14F-4D97-AF65-F5344CB8AC3E}">
        <p14:creationId xmlns:p14="http://schemas.microsoft.com/office/powerpoint/2010/main" val="344644107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iterate type="lt">
                                    <p:tmPct val="0"/>
                                  </p:iterate>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iterate type="lt">
                                    <p:tmPct val="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53" presetClass="entr" presetSubtype="16" fill="hold" grpId="0" nodeType="afterEffect">
                                  <p:stCondLst>
                                    <p:cond delay="0"/>
                                  </p:stCondLst>
                                  <p:iterate type="lt">
                                    <p:tmPct val="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fltVal val="0"/>
                                          </p:val>
                                        </p:tav>
                                        <p:tav tm="100000">
                                          <p:val>
                                            <p:strVal val="#ppt_w"/>
                                          </p:val>
                                        </p:tav>
                                      </p:tavLst>
                                    </p:anim>
                                    <p:anim calcmode="lin" valueType="num">
                                      <p:cBhvr>
                                        <p:cTn id="24" dur="500" fill="hold"/>
                                        <p:tgtEl>
                                          <p:spTgt spid="3"/>
                                        </p:tgtEl>
                                        <p:attrNameLst>
                                          <p:attrName>ppt_h</p:attrName>
                                        </p:attrNameLst>
                                      </p:cBhvr>
                                      <p:tavLst>
                                        <p:tav tm="0">
                                          <p:val>
                                            <p:fltVal val="0"/>
                                          </p:val>
                                        </p:tav>
                                        <p:tav tm="100000">
                                          <p:val>
                                            <p:strVal val="#ppt_h"/>
                                          </p:val>
                                        </p:tav>
                                      </p:tavLst>
                                    </p:anim>
                                    <p:animEffect transition="in" filter="fade">
                                      <p:cBhvr>
                                        <p:cTn id="25" dur="500"/>
                                        <p:tgtEl>
                                          <p:spTgt spid="3"/>
                                        </p:tgtEl>
                                      </p:cBhvr>
                                    </p:animEffect>
                                  </p:childTnLst>
                                </p:cTn>
                              </p:par>
                            </p:childTnLst>
                          </p:cTn>
                        </p:par>
                        <p:par>
                          <p:cTn id="26" fill="hold">
                            <p:stCondLst>
                              <p:cond delay="2000"/>
                            </p:stCondLst>
                            <p:childTnLst>
                              <p:par>
                                <p:cTn id="27" presetID="53" presetClass="entr" presetSubtype="16" fill="hold" grpId="0" nodeType="afterEffect">
                                  <p:stCondLst>
                                    <p:cond delay="0"/>
                                  </p:stCondLst>
                                  <p:iterate type="lt">
                                    <p:tmPct val="0"/>
                                  </p:iterate>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par>
                          <p:cTn id="32" fill="hold">
                            <p:stCondLst>
                              <p:cond delay="2500"/>
                            </p:stCondLst>
                            <p:childTnLst>
                              <p:par>
                                <p:cTn id="33" presetID="53" presetClass="entr" presetSubtype="16" fill="hold" grpId="0" nodeType="afterEffect">
                                  <p:stCondLst>
                                    <p:cond delay="0"/>
                                  </p:stCondLst>
                                  <p:iterate type="lt">
                                    <p:tmPct val="0"/>
                                  </p:iterate>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Effect transition="in" filter="fade">
                                      <p:cBhvr>
                                        <p:cTn id="37" dur="500"/>
                                        <p:tgtEl>
                                          <p:spTgt spid="6"/>
                                        </p:tgtEl>
                                      </p:cBhvr>
                                    </p:animEffect>
                                  </p:childTnLst>
                                </p:cTn>
                              </p:par>
                            </p:childTnLst>
                          </p:cTn>
                        </p:par>
                        <p:par>
                          <p:cTn id="38" fill="hold">
                            <p:stCondLst>
                              <p:cond delay="3000"/>
                            </p:stCondLst>
                            <p:childTnLst>
                              <p:par>
                                <p:cTn id="39" presetID="34" presetClass="emph" presetSubtype="0" fill="hold" grpId="1" nodeType="afterEffect">
                                  <p:stCondLst>
                                    <p:cond delay="0"/>
                                  </p:stCondLst>
                                  <p:iterate type="lt">
                                    <p:tmPct val="10000"/>
                                  </p:iterate>
                                  <p:childTnLst>
                                    <p:animMotion origin="layout" path="M 0.0 0.0 L 0.0 -0.07213" pathEditMode="relative" ptsTypes="">
                                      <p:cBhvr>
                                        <p:cTn id="40" dur="250" accel="50000" decel="50000" autoRev="1" fill="hold">
                                          <p:stCondLst>
                                            <p:cond delay="0"/>
                                          </p:stCondLst>
                                        </p:cTn>
                                        <p:tgtEl>
                                          <p:spTgt spid="9"/>
                                        </p:tgtEl>
                                        <p:attrNameLst>
                                          <p:attrName>ppt_x</p:attrName>
                                          <p:attrName>ppt_y</p:attrName>
                                        </p:attrNameLst>
                                      </p:cBhvr>
                                    </p:animMotion>
                                    <p:animRot by="1500000">
                                      <p:cBhvr>
                                        <p:cTn id="41" dur="125" fill="hold">
                                          <p:stCondLst>
                                            <p:cond delay="0"/>
                                          </p:stCondLst>
                                        </p:cTn>
                                        <p:tgtEl>
                                          <p:spTgt spid="9"/>
                                        </p:tgtEl>
                                        <p:attrNameLst>
                                          <p:attrName>r</p:attrName>
                                        </p:attrNameLst>
                                      </p:cBhvr>
                                    </p:animRot>
                                    <p:animRot by="-1500000">
                                      <p:cBhvr>
                                        <p:cTn id="42" dur="125" fill="hold">
                                          <p:stCondLst>
                                            <p:cond delay="125"/>
                                          </p:stCondLst>
                                        </p:cTn>
                                        <p:tgtEl>
                                          <p:spTgt spid="9"/>
                                        </p:tgtEl>
                                        <p:attrNameLst>
                                          <p:attrName>r</p:attrName>
                                        </p:attrNameLst>
                                      </p:cBhvr>
                                    </p:animRot>
                                    <p:animRot by="-1500000">
                                      <p:cBhvr>
                                        <p:cTn id="43" dur="125" fill="hold">
                                          <p:stCondLst>
                                            <p:cond delay="250"/>
                                          </p:stCondLst>
                                        </p:cTn>
                                        <p:tgtEl>
                                          <p:spTgt spid="9"/>
                                        </p:tgtEl>
                                        <p:attrNameLst>
                                          <p:attrName>r</p:attrName>
                                        </p:attrNameLst>
                                      </p:cBhvr>
                                    </p:animRot>
                                    <p:animRot by="1500000">
                                      <p:cBhvr>
                                        <p:cTn id="44" dur="125" fill="hold">
                                          <p:stCondLst>
                                            <p:cond delay="375"/>
                                          </p:stCondLst>
                                        </p:cTn>
                                        <p:tgtEl>
                                          <p:spTgt spid="9"/>
                                        </p:tgtEl>
                                        <p:attrNameLst>
                                          <p:attrName>r</p:attrName>
                                        </p:attrNameLst>
                                      </p:cBhvr>
                                    </p:animRot>
                                  </p:childTnLst>
                                </p:cTn>
                              </p:par>
                            </p:childTnLst>
                          </p:cTn>
                        </p:par>
                        <p:par>
                          <p:cTn id="45" fill="hold">
                            <p:stCondLst>
                              <p:cond delay="4600"/>
                            </p:stCondLst>
                            <p:childTnLst>
                              <p:par>
                                <p:cTn id="46" presetID="34" presetClass="emph" presetSubtype="0" fill="hold" grpId="1" nodeType="afterEffect">
                                  <p:stCondLst>
                                    <p:cond delay="0"/>
                                  </p:stCondLst>
                                  <p:iterate type="lt">
                                    <p:tmPct val="10000"/>
                                  </p:iterate>
                                  <p:childTnLst>
                                    <p:animMotion origin="layout" path="M 0.0 0.0 L 0.0 -0.07213" pathEditMode="relative" ptsTypes="">
                                      <p:cBhvr>
                                        <p:cTn id="47" dur="250" accel="50000" decel="50000" autoRev="1" fill="hold">
                                          <p:stCondLst>
                                            <p:cond delay="0"/>
                                          </p:stCondLst>
                                        </p:cTn>
                                        <p:tgtEl>
                                          <p:spTgt spid="2"/>
                                        </p:tgtEl>
                                        <p:attrNameLst>
                                          <p:attrName>ppt_x</p:attrName>
                                          <p:attrName>ppt_y</p:attrName>
                                        </p:attrNameLst>
                                      </p:cBhvr>
                                    </p:animMotion>
                                    <p:animRot by="1500000">
                                      <p:cBhvr>
                                        <p:cTn id="48" dur="125" fill="hold">
                                          <p:stCondLst>
                                            <p:cond delay="0"/>
                                          </p:stCondLst>
                                        </p:cTn>
                                        <p:tgtEl>
                                          <p:spTgt spid="2"/>
                                        </p:tgtEl>
                                        <p:attrNameLst>
                                          <p:attrName>r</p:attrName>
                                        </p:attrNameLst>
                                      </p:cBhvr>
                                    </p:animRot>
                                    <p:animRot by="-1500000">
                                      <p:cBhvr>
                                        <p:cTn id="49" dur="125" fill="hold">
                                          <p:stCondLst>
                                            <p:cond delay="125"/>
                                          </p:stCondLst>
                                        </p:cTn>
                                        <p:tgtEl>
                                          <p:spTgt spid="2"/>
                                        </p:tgtEl>
                                        <p:attrNameLst>
                                          <p:attrName>r</p:attrName>
                                        </p:attrNameLst>
                                      </p:cBhvr>
                                    </p:animRot>
                                    <p:animRot by="-1500000">
                                      <p:cBhvr>
                                        <p:cTn id="50" dur="125" fill="hold">
                                          <p:stCondLst>
                                            <p:cond delay="250"/>
                                          </p:stCondLst>
                                        </p:cTn>
                                        <p:tgtEl>
                                          <p:spTgt spid="2"/>
                                        </p:tgtEl>
                                        <p:attrNameLst>
                                          <p:attrName>r</p:attrName>
                                        </p:attrNameLst>
                                      </p:cBhvr>
                                    </p:animRot>
                                    <p:animRot by="1500000">
                                      <p:cBhvr>
                                        <p:cTn id="51" dur="125" fill="hold">
                                          <p:stCondLst>
                                            <p:cond delay="375"/>
                                          </p:stCondLst>
                                        </p:cTn>
                                        <p:tgtEl>
                                          <p:spTgt spid="2"/>
                                        </p:tgtEl>
                                        <p:attrNameLst>
                                          <p:attrName>r</p:attrName>
                                        </p:attrNameLst>
                                      </p:cBhvr>
                                    </p:animRot>
                                  </p:childTnLst>
                                </p:cTn>
                              </p:par>
                            </p:childTnLst>
                          </p:cTn>
                        </p:par>
                        <p:par>
                          <p:cTn id="52" fill="hold">
                            <p:stCondLst>
                              <p:cond delay="6600"/>
                            </p:stCondLst>
                            <p:childTnLst>
                              <p:par>
                                <p:cTn id="53" presetID="34" presetClass="emph" presetSubtype="0" fill="hold" grpId="1" nodeType="afterEffect">
                                  <p:stCondLst>
                                    <p:cond delay="0"/>
                                  </p:stCondLst>
                                  <p:iterate type="lt">
                                    <p:tmPct val="10000"/>
                                  </p:iterate>
                                  <p:childTnLst>
                                    <p:animMotion origin="layout" path="M 0.0 0.0 L 0.0 -0.07213" pathEditMode="relative" ptsTypes="">
                                      <p:cBhvr>
                                        <p:cTn id="54" dur="250" accel="50000" decel="50000" autoRev="1" fill="hold">
                                          <p:stCondLst>
                                            <p:cond delay="0"/>
                                          </p:stCondLst>
                                        </p:cTn>
                                        <p:tgtEl>
                                          <p:spTgt spid="3"/>
                                        </p:tgtEl>
                                        <p:attrNameLst>
                                          <p:attrName>ppt_x</p:attrName>
                                          <p:attrName>ppt_y</p:attrName>
                                        </p:attrNameLst>
                                      </p:cBhvr>
                                    </p:animMotion>
                                    <p:animRot by="1500000">
                                      <p:cBhvr>
                                        <p:cTn id="55" dur="125" fill="hold">
                                          <p:stCondLst>
                                            <p:cond delay="0"/>
                                          </p:stCondLst>
                                        </p:cTn>
                                        <p:tgtEl>
                                          <p:spTgt spid="3"/>
                                        </p:tgtEl>
                                        <p:attrNameLst>
                                          <p:attrName>r</p:attrName>
                                        </p:attrNameLst>
                                      </p:cBhvr>
                                    </p:animRot>
                                    <p:animRot by="-1500000">
                                      <p:cBhvr>
                                        <p:cTn id="56" dur="125" fill="hold">
                                          <p:stCondLst>
                                            <p:cond delay="125"/>
                                          </p:stCondLst>
                                        </p:cTn>
                                        <p:tgtEl>
                                          <p:spTgt spid="3"/>
                                        </p:tgtEl>
                                        <p:attrNameLst>
                                          <p:attrName>r</p:attrName>
                                        </p:attrNameLst>
                                      </p:cBhvr>
                                    </p:animRot>
                                    <p:animRot by="-1500000">
                                      <p:cBhvr>
                                        <p:cTn id="57" dur="125" fill="hold">
                                          <p:stCondLst>
                                            <p:cond delay="250"/>
                                          </p:stCondLst>
                                        </p:cTn>
                                        <p:tgtEl>
                                          <p:spTgt spid="3"/>
                                        </p:tgtEl>
                                        <p:attrNameLst>
                                          <p:attrName>r</p:attrName>
                                        </p:attrNameLst>
                                      </p:cBhvr>
                                    </p:animRot>
                                    <p:animRot by="1500000">
                                      <p:cBhvr>
                                        <p:cTn id="58" dur="125" fill="hold">
                                          <p:stCondLst>
                                            <p:cond delay="375"/>
                                          </p:stCondLst>
                                        </p:cTn>
                                        <p:tgtEl>
                                          <p:spTgt spid="3"/>
                                        </p:tgtEl>
                                        <p:attrNameLst>
                                          <p:attrName>r</p:attrName>
                                        </p:attrNameLst>
                                      </p:cBhvr>
                                    </p:animRot>
                                  </p:childTnLst>
                                </p:cTn>
                              </p:par>
                            </p:childTnLst>
                          </p:cTn>
                        </p:par>
                        <p:par>
                          <p:cTn id="59" fill="hold">
                            <p:stCondLst>
                              <p:cond delay="8250"/>
                            </p:stCondLst>
                            <p:childTnLst>
                              <p:par>
                                <p:cTn id="60" presetID="34" presetClass="emph" presetSubtype="0" fill="hold" grpId="1" nodeType="afterEffect">
                                  <p:stCondLst>
                                    <p:cond delay="0"/>
                                  </p:stCondLst>
                                  <p:iterate type="lt">
                                    <p:tmPct val="10000"/>
                                  </p:iterate>
                                  <p:childTnLst>
                                    <p:animMotion origin="layout" path="M 0.0 0.0 L 0.0 -0.07213" pathEditMode="relative" ptsTypes="">
                                      <p:cBhvr>
                                        <p:cTn id="61" dur="250" accel="50000" decel="50000" autoRev="1" fill="hold">
                                          <p:stCondLst>
                                            <p:cond delay="0"/>
                                          </p:stCondLst>
                                        </p:cTn>
                                        <p:tgtEl>
                                          <p:spTgt spid="7"/>
                                        </p:tgtEl>
                                        <p:attrNameLst>
                                          <p:attrName>ppt_x</p:attrName>
                                          <p:attrName>ppt_y</p:attrName>
                                        </p:attrNameLst>
                                      </p:cBhvr>
                                    </p:animMotion>
                                    <p:animRot by="1500000">
                                      <p:cBhvr>
                                        <p:cTn id="62" dur="125" fill="hold">
                                          <p:stCondLst>
                                            <p:cond delay="0"/>
                                          </p:stCondLst>
                                        </p:cTn>
                                        <p:tgtEl>
                                          <p:spTgt spid="7"/>
                                        </p:tgtEl>
                                        <p:attrNameLst>
                                          <p:attrName>r</p:attrName>
                                        </p:attrNameLst>
                                      </p:cBhvr>
                                    </p:animRot>
                                    <p:animRot by="-1500000">
                                      <p:cBhvr>
                                        <p:cTn id="63" dur="125" fill="hold">
                                          <p:stCondLst>
                                            <p:cond delay="125"/>
                                          </p:stCondLst>
                                        </p:cTn>
                                        <p:tgtEl>
                                          <p:spTgt spid="7"/>
                                        </p:tgtEl>
                                        <p:attrNameLst>
                                          <p:attrName>r</p:attrName>
                                        </p:attrNameLst>
                                      </p:cBhvr>
                                    </p:animRot>
                                    <p:animRot by="-1500000">
                                      <p:cBhvr>
                                        <p:cTn id="64" dur="125" fill="hold">
                                          <p:stCondLst>
                                            <p:cond delay="250"/>
                                          </p:stCondLst>
                                        </p:cTn>
                                        <p:tgtEl>
                                          <p:spTgt spid="7"/>
                                        </p:tgtEl>
                                        <p:attrNameLst>
                                          <p:attrName>r</p:attrName>
                                        </p:attrNameLst>
                                      </p:cBhvr>
                                    </p:animRot>
                                    <p:animRot by="1500000">
                                      <p:cBhvr>
                                        <p:cTn id="65" dur="125" fill="hold">
                                          <p:stCondLst>
                                            <p:cond delay="375"/>
                                          </p:stCondLst>
                                        </p:cTn>
                                        <p:tgtEl>
                                          <p:spTgt spid="7"/>
                                        </p:tgtEl>
                                        <p:attrNameLst>
                                          <p:attrName>r</p:attrName>
                                        </p:attrNameLst>
                                      </p:cBhvr>
                                    </p:animRot>
                                  </p:childTnLst>
                                </p:cTn>
                              </p:par>
                            </p:childTnLst>
                          </p:cTn>
                        </p:par>
                        <p:par>
                          <p:cTn id="66" fill="hold">
                            <p:stCondLst>
                              <p:cond delay="10200"/>
                            </p:stCondLst>
                            <p:childTnLst>
                              <p:par>
                                <p:cTn id="67" presetID="34" presetClass="emph" presetSubtype="0" fill="hold" grpId="1" nodeType="afterEffect">
                                  <p:stCondLst>
                                    <p:cond delay="0"/>
                                  </p:stCondLst>
                                  <p:iterate type="lt">
                                    <p:tmPct val="10000"/>
                                  </p:iterate>
                                  <p:childTnLst>
                                    <p:animMotion origin="layout" path="M 0.0 0.0 L 0.0 -0.07213" pathEditMode="relative" ptsTypes="">
                                      <p:cBhvr>
                                        <p:cTn id="68" dur="250" accel="50000" decel="50000" autoRev="1" fill="hold">
                                          <p:stCondLst>
                                            <p:cond delay="0"/>
                                          </p:stCondLst>
                                        </p:cTn>
                                        <p:tgtEl>
                                          <p:spTgt spid="6"/>
                                        </p:tgtEl>
                                        <p:attrNameLst>
                                          <p:attrName>ppt_x</p:attrName>
                                          <p:attrName>ppt_y</p:attrName>
                                        </p:attrNameLst>
                                      </p:cBhvr>
                                    </p:animMotion>
                                    <p:animRot by="1500000">
                                      <p:cBhvr>
                                        <p:cTn id="69" dur="125" fill="hold">
                                          <p:stCondLst>
                                            <p:cond delay="0"/>
                                          </p:stCondLst>
                                        </p:cTn>
                                        <p:tgtEl>
                                          <p:spTgt spid="6"/>
                                        </p:tgtEl>
                                        <p:attrNameLst>
                                          <p:attrName>r</p:attrName>
                                        </p:attrNameLst>
                                      </p:cBhvr>
                                    </p:animRot>
                                    <p:animRot by="-1500000">
                                      <p:cBhvr>
                                        <p:cTn id="70" dur="125" fill="hold">
                                          <p:stCondLst>
                                            <p:cond delay="125"/>
                                          </p:stCondLst>
                                        </p:cTn>
                                        <p:tgtEl>
                                          <p:spTgt spid="6"/>
                                        </p:tgtEl>
                                        <p:attrNameLst>
                                          <p:attrName>r</p:attrName>
                                        </p:attrNameLst>
                                      </p:cBhvr>
                                    </p:animRot>
                                    <p:animRot by="-1500000">
                                      <p:cBhvr>
                                        <p:cTn id="71" dur="125" fill="hold">
                                          <p:stCondLst>
                                            <p:cond delay="250"/>
                                          </p:stCondLst>
                                        </p:cTn>
                                        <p:tgtEl>
                                          <p:spTgt spid="6"/>
                                        </p:tgtEl>
                                        <p:attrNameLst>
                                          <p:attrName>r</p:attrName>
                                        </p:attrNameLst>
                                      </p:cBhvr>
                                    </p:animRot>
                                    <p:animRot by="1500000">
                                      <p:cBhvr>
                                        <p:cTn id="72" dur="125" fill="hold">
                                          <p:stCondLst>
                                            <p:cond delay="375"/>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animBg="1"/>
      <p:bldP spid="2" grpId="1" animBg="1"/>
      <p:bldP spid="6" grpId="0" animBg="1"/>
      <p:bldP spid="6" grpId="1" animBg="1"/>
      <p:bldP spid="7" grpId="0" animBg="1"/>
      <p:bldP spid="7" grpId="1" animBg="1"/>
      <p:bldP spid="9" grpId="0" animBg="1"/>
      <p:bldP spid="9" grpId="1" animBg="1"/>
      <p:bldP spid="3" grpId="0" animBg="1"/>
      <p:bldP spid="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F45F6ACB-7438-E453-FA36-45E112DBEF6C}"/>
              </a:ext>
            </a:extLst>
          </p:cNvPr>
          <p:cNvSpPr txBox="1"/>
          <p:nvPr/>
        </p:nvSpPr>
        <p:spPr>
          <a:xfrm>
            <a:off x="4002319" y="2578268"/>
            <a:ext cx="4187365" cy="1154162"/>
          </a:xfrm>
          <a:prstGeom prst="rect">
            <a:avLst/>
          </a:prstGeom>
          <a:noFill/>
        </p:spPr>
        <p:txBody>
          <a:bodyPr wrap="none" rtlCol="0">
            <a:spAutoFit/>
          </a:bodyPr>
          <a:lstStyle/>
          <a:p>
            <a:pPr algn="ctr"/>
            <a:r>
              <a:rPr lang="cs-CZ" sz="6900">
                <a:solidFill>
                  <a:schemeClr val="bg1"/>
                </a:solidFill>
                <a:latin typeface="Encode Sans Black" pitchFamily="2" charset="-18"/>
              </a:rPr>
              <a:t>SEXTING</a:t>
            </a:r>
            <a:endParaRPr lang="cs-CZ" sz="270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2E6CEA45-6222-247E-03AF-F17C99F62EB2}"/>
              </a:ext>
            </a:extLst>
          </p:cNvPr>
          <p:cNvSpPr txBox="1"/>
          <p:nvPr/>
        </p:nvSpPr>
        <p:spPr>
          <a:xfrm>
            <a:off x="3819583" y="3732430"/>
            <a:ext cx="4552849" cy="954107"/>
          </a:xfrm>
          <a:prstGeom prst="rect">
            <a:avLst/>
          </a:prstGeom>
          <a:noFill/>
        </p:spPr>
        <p:txBody>
          <a:bodyPr wrap="none" rtlCol="0">
            <a:spAutoFit/>
          </a:bodyPr>
          <a:lstStyle/>
          <a:p>
            <a:pPr algn="ctr"/>
            <a:r>
              <a:rPr lang="cs-CZ" sz="2800" dirty="0">
                <a:solidFill>
                  <a:schemeClr val="bg1"/>
                </a:solidFill>
                <a:latin typeface="Encode Sans Black" pitchFamily="2" charset="-18"/>
              </a:rPr>
              <a:t>RIZIKOVÉ SDÍLENÍ</a:t>
            </a:r>
          </a:p>
          <a:p>
            <a:pPr algn="ctr"/>
            <a:r>
              <a:rPr lang="cs-CZ" sz="2800" dirty="0">
                <a:solidFill>
                  <a:schemeClr val="bg1"/>
                </a:solidFill>
                <a:latin typeface="Encode Sans Black" pitchFamily="2" charset="-18"/>
              </a:rPr>
              <a:t>INTIMNÍCH MATERIÁLŮ</a:t>
            </a:r>
            <a:endParaRPr lang="cs-CZ" sz="2800" dirty="0">
              <a:solidFill>
                <a:srgbClr val="F523E6"/>
              </a:solidFill>
              <a:latin typeface="Encode Sans Black" pitchFamily="2" charset="-18"/>
            </a:endParaRPr>
          </a:p>
        </p:txBody>
      </p:sp>
    </p:spTree>
    <p:extLst>
      <p:ext uri="{BB962C8B-B14F-4D97-AF65-F5344CB8AC3E}">
        <p14:creationId xmlns:p14="http://schemas.microsoft.com/office/powerpoint/2010/main" val="63694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E2C31044-0511-89A4-AE33-AD1D8CAA8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7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bdélník 1">
            <a:extLst>
              <a:ext uri="{FF2B5EF4-FFF2-40B4-BE49-F238E27FC236}">
                <a16:creationId xmlns:a16="http://schemas.microsoft.com/office/drawing/2014/main" id="{F84114E8-BD12-B24E-37E0-EB3D6456D2E3}"/>
              </a:ext>
            </a:extLst>
          </p:cNvPr>
          <p:cNvSpPr/>
          <p:nvPr/>
        </p:nvSpPr>
        <p:spPr>
          <a:xfrm>
            <a:off x="412416" y="1351508"/>
            <a:ext cx="5812346" cy="3477875"/>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p>
          <a:p>
            <a:pPr algn="ctr"/>
            <a:r>
              <a:rPr lang="cs-CZ" sz="4400" dirty="0">
                <a:solidFill>
                  <a:srgbClr val="00B0F0"/>
                </a:solidFill>
                <a:latin typeface="Encode Sans Black"/>
              </a:rPr>
              <a:t>MŮŽE DÍTĚ</a:t>
            </a:r>
          </a:p>
          <a:p>
            <a:pPr algn="ctr"/>
            <a:r>
              <a:rPr lang="cs-CZ" sz="4400" dirty="0">
                <a:solidFill>
                  <a:srgbClr val="00B0F0"/>
                </a:solidFill>
                <a:latin typeface="Encode Sans Black"/>
              </a:rPr>
              <a:t>VYTVÁŘET</a:t>
            </a:r>
          </a:p>
          <a:p>
            <a:pPr algn="ctr"/>
            <a:r>
              <a:rPr lang="cs-CZ" sz="4400" dirty="0">
                <a:solidFill>
                  <a:srgbClr val="00B0F0"/>
                </a:solidFill>
                <a:latin typeface="Encode Sans Black"/>
              </a:rPr>
              <a:t>SVÉ OBNAŽENÉ SELFIE?</a:t>
            </a:r>
            <a:endParaRPr lang="cs-CZ" sz="3200" dirty="0">
              <a:solidFill>
                <a:srgbClr val="00B0F0"/>
              </a:solidFill>
              <a:latin typeface="Encode Sans Black"/>
            </a:endParaRPr>
          </a:p>
        </p:txBody>
      </p:sp>
      <p:sp>
        <p:nvSpPr>
          <p:cNvPr id="3" name="Obdélník: se zakulacenými rohy 2">
            <a:extLst>
              <a:ext uri="{FF2B5EF4-FFF2-40B4-BE49-F238E27FC236}">
                <a16:creationId xmlns:a16="http://schemas.microsoft.com/office/drawing/2014/main" id="{455E5C36-6A9D-5DE6-4444-25D9944736D6}"/>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1901509755"/>
      </p:ext>
    </p:extLst>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D798BEA0-DE47-6E89-55FA-05BC0CFD37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bdélník 1">
            <a:extLst>
              <a:ext uri="{FF2B5EF4-FFF2-40B4-BE49-F238E27FC236}">
                <a16:creationId xmlns:a16="http://schemas.microsoft.com/office/drawing/2014/main" id="{F84114E8-BD12-B24E-37E0-EB3D6456D2E3}"/>
              </a:ext>
            </a:extLst>
          </p:cNvPr>
          <p:cNvSpPr/>
          <p:nvPr/>
        </p:nvSpPr>
        <p:spPr>
          <a:xfrm>
            <a:off x="412416" y="1351508"/>
            <a:ext cx="5812346" cy="3477875"/>
          </a:xfrm>
          <a:prstGeom prst="rect">
            <a:avLst/>
          </a:prstGeom>
        </p:spPr>
        <p:txBody>
          <a:bodyPr wrap="square">
            <a:spAutoFit/>
          </a:bodyPr>
          <a:lstStyle/>
          <a:p>
            <a:pPr algn="ctr"/>
            <a:r>
              <a:rPr lang="cs-CZ" sz="4400" dirty="0">
                <a:solidFill>
                  <a:schemeClr val="bg1"/>
                </a:solidFill>
                <a:latin typeface="Encode Sans Black" pitchFamily="2" charset="-18"/>
              </a:rPr>
              <a:t>OTÁZKA:</a:t>
            </a:r>
          </a:p>
          <a:p>
            <a:pPr algn="ctr"/>
            <a:r>
              <a:rPr lang="cs-CZ" sz="4400" dirty="0">
                <a:solidFill>
                  <a:srgbClr val="00B0F0"/>
                </a:solidFill>
                <a:latin typeface="Encode Sans Black" pitchFamily="2" charset="-18"/>
              </a:rPr>
              <a:t>OD KOLIKA</a:t>
            </a:r>
            <a:br>
              <a:rPr lang="cs-CZ" sz="4400" dirty="0">
                <a:solidFill>
                  <a:srgbClr val="00B0F0"/>
                </a:solidFill>
                <a:latin typeface="Encode Sans Black" pitchFamily="2" charset="-18"/>
              </a:rPr>
            </a:br>
            <a:r>
              <a:rPr lang="cs-CZ" sz="4400" dirty="0">
                <a:solidFill>
                  <a:srgbClr val="00B0F0"/>
                </a:solidFill>
                <a:latin typeface="Encode Sans Black" pitchFamily="2" charset="-18"/>
              </a:rPr>
              <a:t>LET JE MOŽNÉ</a:t>
            </a:r>
          </a:p>
          <a:p>
            <a:pPr algn="ctr"/>
            <a:r>
              <a:rPr lang="cs-CZ" sz="4400" dirty="0">
                <a:solidFill>
                  <a:srgbClr val="00B0F0"/>
                </a:solidFill>
                <a:latin typeface="Encode Sans Black" pitchFamily="2" charset="-18"/>
              </a:rPr>
              <a:t>PROVOZOVAT</a:t>
            </a:r>
          </a:p>
          <a:p>
            <a:pPr algn="ctr"/>
            <a:r>
              <a:rPr lang="cs-CZ" sz="4400" dirty="0">
                <a:solidFill>
                  <a:srgbClr val="00B0F0"/>
                </a:solidFill>
                <a:latin typeface="Encode Sans Black" pitchFamily="2" charset="-18"/>
              </a:rPr>
              <a:t>SEXTING?</a:t>
            </a:r>
            <a:endParaRPr lang="cs-CZ" sz="3200" dirty="0">
              <a:solidFill>
                <a:srgbClr val="00B0F0"/>
              </a:solidFill>
              <a:latin typeface="Encode Sans Black" pitchFamily="2" charset="-18"/>
            </a:endParaRPr>
          </a:p>
        </p:txBody>
      </p:sp>
      <p:sp>
        <p:nvSpPr>
          <p:cNvPr id="3" name="Obdélník: se zakulacenými rohy 2">
            <a:extLst>
              <a:ext uri="{FF2B5EF4-FFF2-40B4-BE49-F238E27FC236}">
                <a16:creationId xmlns:a16="http://schemas.microsoft.com/office/drawing/2014/main" id="{455E5C36-6A9D-5DE6-4444-25D9944736D6}"/>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3847844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60010E1A-2E4B-BB4C-FA9C-23CE6DDD48AD}"/>
            </a:ext>
          </a:extLst>
        </p:cNvPr>
        <p:cNvGrpSpPr/>
        <p:nvPr/>
      </p:nvGrpSpPr>
      <p:grpSpPr>
        <a:xfrm>
          <a:off x="0" y="0"/>
          <a:ext cx="0" cy="0"/>
          <a:chOff x="0" y="0"/>
          <a:chExt cx="0" cy="0"/>
        </a:xfrm>
      </p:grpSpPr>
      <p:sp>
        <p:nvSpPr>
          <p:cNvPr id="4" name="Text Box 9">
            <a:extLst>
              <a:ext uri="{FF2B5EF4-FFF2-40B4-BE49-F238E27FC236}">
                <a16:creationId xmlns:a16="http://schemas.microsoft.com/office/drawing/2014/main" id="{CD9A6412-3C75-88CC-B0F6-5CA0D8C7911D}"/>
              </a:ext>
            </a:extLst>
          </p:cNvPr>
          <p:cNvSpPr txBox="1">
            <a:spLocks noChangeArrowheads="1"/>
          </p:cNvSpPr>
          <p:nvPr/>
        </p:nvSpPr>
        <p:spPr bwMode="auto">
          <a:xfrm>
            <a:off x="623886" y="604973"/>
            <a:ext cx="921632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cs-CZ" dirty="0">
                <a:solidFill>
                  <a:srgbClr val="FFC000"/>
                </a:solidFill>
                <a:latin typeface="Encode Sans Black" pitchFamily="2" charset="-18"/>
              </a:rPr>
              <a:t>RIZIKA SDÍLENÍ INTIMNÍCH MATERIÁLŮ:</a:t>
            </a:r>
            <a:endParaRPr lang="cs-CZ" dirty="0">
              <a:solidFill>
                <a:schemeClr val="bg1"/>
              </a:solidFill>
              <a:latin typeface="Encode Sans Black" pitchFamily="2" charset="-18"/>
            </a:endParaRPr>
          </a:p>
        </p:txBody>
      </p:sp>
      <p:sp>
        <p:nvSpPr>
          <p:cNvPr id="15" name="Obdélník: se zakulacenými rohy 14">
            <a:extLst>
              <a:ext uri="{FF2B5EF4-FFF2-40B4-BE49-F238E27FC236}">
                <a16:creationId xmlns:a16="http://schemas.microsoft.com/office/drawing/2014/main" id="{786D11DD-0C94-D72D-4D9C-7BEF52028CE6}"/>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Obdélník 1">
            <a:extLst>
              <a:ext uri="{FF2B5EF4-FFF2-40B4-BE49-F238E27FC236}">
                <a16:creationId xmlns:a16="http://schemas.microsoft.com/office/drawing/2014/main" id="{1A937F6A-32CB-CBC0-7079-8216DEAA538E}"/>
              </a:ext>
            </a:extLst>
          </p:cNvPr>
          <p:cNvSpPr/>
          <p:nvPr/>
        </p:nvSpPr>
        <p:spPr>
          <a:xfrm>
            <a:off x="623886" y="1390157"/>
            <a:ext cx="10500114" cy="4862870"/>
          </a:xfrm>
          <a:prstGeom prst="rect">
            <a:avLst/>
          </a:prstGeom>
        </p:spPr>
        <p:txBody>
          <a:bodyPr wrap="square" lIns="91440" tIns="45720" rIns="91440" bIns="45720" anchor="t">
            <a:spAutoFit/>
          </a:bodyPr>
          <a:lstStyle/>
          <a:p>
            <a:pPr marL="514350" indent="-514350">
              <a:spcAft>
                <a:spcPts val="1800"/>
              </a:spcAft>
              <a:buFont typeface="+mj-lt"/>
              <a:buAutoNum type="arabicPeriod"/>
            </a:pPr>
            <a:r>
              <a:rPr lang="cs-CZ" sz="2800" dirty="0">
                <a:solidFill>
                  <a:schemeClr val="bg1"/>
                </a:solidFill>
                <a:latin typeface="Encode Sans Black" pitchFamily="2" charset="-18"/>
              </a:rPr>
              <a:t>POTENCIÁLNÍM ÚTOČNÍKŮM DÁME K DISPOZICI </a:t>
            </a:r>
            <a:r>
              <a:rPr lang="cs-CZ" sz="2800" dirty="0">
                <a:solidFill>
                  <a:srgbClr val="FD821A"/>
                </a:solidFill>
                <a:latin typeface="Encode Sans Black" pitchFamily="2" charset="-18"/>
              </a:rPr>
              <a:t>CITLIVÝ MATERIÁL</a:t>
            </a:r>
            <a:r>
              <a:rPr lang="cs-CZ" sz="2800" dirty="0">
                <a:solidFill>
                  <a:schemeClr val="bg1"/>
                </a:solidFill>
                <a:latin typeface="Encode Sans Black" pitchFamily="2" charset="-18"/>
              </a:rPr>
              <a:t>, KTERÝ MOHOU ZNEUŽÍT </a:t>
            </a:r>
            <a:br>
              <a:rPr lang="cs-CZ" sz="2800" dirty="0">
                <a:solidFill>
                  <a:schemeClr val="bg1"/>
                </a:solidFill>
                <a:latin typeface="Encode Sans Black" pitchFamily="2" charset="-18"/>
              </a:rPr>
            </a:br>
            <a:r>
              <a:rPr lang="cs-CZ" sz="2800" dirty="0">
                <a:solidFill>
                  <a:schemeClr val="bg1"/>
                </a:solidFill>
                <a:latin typeface="Encode Sans Black" pitchFamily="2" charset="-18"/>
              </a:rPr>
              <a:t>PROTI NÁM. MŮŽEME SE STÁT TERČEM </a:t>
            </a:r>
            <a:r>
              <a:rPr lang="cs-CZ" sz="2800" dirty="0">
                <a:solidFill>
                  <a:srgbClr val="FF0000"/>
                </a:solidFill>
                <a:latin typeface="Encode Sans Black" pitchFamily="2" charset="-18"/>
              </a:rPr>
              <a:t>VYDÍRÁNÍ</a:t>
            </a:r>
            <a:r>
              <a:rPr lang="cs-CZ" sz="2800" dirty="0">
                <a:solidFill>
                  <a:schemeClr val="bg1"/>
                </a:solidFill>
                <a:latin typeface="Encode Sans Black" pitchFamily="2" charset="-18"/>
              </a:rPr>
              <a:t> </a:t>
            </a:r>
            <a:br>
              <a:rPr lang="cs-CZ" sz="2800" dirty="0">
                <a:solidFill>
                  <a:schemeClr val="bg1"/>
                </a:solidFill>
                <a:latin typeface="Encode Sans Black" pitchFamily="2" charset="-18"/>
              </a:rPr>
            </a:br>
            <a:r>
              <a:rPr lang="cs-CZ" sz="2800" dirty="0">
                <a:solidFill>
                  <a:schemeClr val="bg1"/>
                </a:solidFill>
                <a:latin typeface="Encode Sans Black" pitchFamily="2" charset="-18"/>
              </a:rPr>
              <a:t>A </a:t>
            </a:r>
            <a:r>
              <a:rPr lang="cs-CZ" sz="2800" dirty="0">
                <a:solidFill>
                  <a:srgbClr val="FF0000"/>
                </a:solidFill>
                <a:latin typeface="Encode Sans Black" pitchFamily="2" charset="-18"/>
              </a:rPr>
              <a:t>VYHROŽOVÁNÍ</a:t>
            </a:r>
            <a:r>
              <a:rPr lang="cs-CZ" sz="2800" dirty="0">
                <a:solidFill>
                  <a:schemeClr val="bg1"/>
                </a:solidFill>
                <a:latin typeface="Encode Sans Black" pitchFamily="2" charset="-18"/>
              </a:rPr>
              <a:t>.</a:t>
            </a:r>
          </a:p>
          <a:p>
            <a:pPr marL="514350" indent="-514350">
              <a:spcAft>
                <a:spcPts val="1800"/>
              </a:spcAft>
              <a:buFont typeface="+mj-lt"/>
              <a:buAutoNum type="arabicPeriod"/>
            </a:pPr>
            <a:r>
              <a:rPr lang="cs-CZ" sz="2800" dirty="0">
                <a:solidFill>
                  <a:schemeClr val="bg1"/>
                </a:solidFill>
                <a:effectLst>
                  <a:glow rad="101600">
                    <a:schemeClr val="tx1">
                      <a:alpha val="60000"/>
                    </a:schemeClr>
                  </a:glow>
                </a:effectLst>
                <a:latin typeface="Encode Sans Black"/>
              </a:rPr>
              <a:t>FOTOGRAFIE A VIDEA MOHOU NA INTERNETU ZŮSTAT VELMI DLOUHO A </a:t>
            </a:r>
            <a:r>
              <a:rPr lang="cs-CZ" sz="2800" dirty="0">
                <a:solidFill>
                  <a:srgbClr val="FD821A"/>
                </a:solidFill>
                <a:effectLst>
                  <a:glow rad="101600">
                    <a:schemeClr val="tx1">
                      <a:alpha val="60000"/>
                    </a:schemeClr>
                  </a:glow>
                </a:effectLst>
                <a:latin typeface="Encode Sans Black"/>
              </a:rPr>
              <a:t>JE MOŽNÉ JE ZNEUŽÍT </a:t>
            </a:r>
            <a:br>
              <a:rPr lang="cs-CZ" sz="2800" dirty="0">
                <a:effectLst>
                  <a:glow rad="101600">
                    <a:schemeClr val="tx1">
                      <a:alpha val="60000"/>
                    </a:schemeClr>
                  </a:glow>
                </a:effectLst>
                <a:latin typeface="Encode Sans Black" pitchFamily="2" charset="-18"/>
              </a:rPr>
            </a:br>
            <a:r>
              <a:rPr lang="cs-CZ" sz="2800" dirty="0">
                <a:solidFill>
                  <a:srgbClr val="FD821A"/>
                </a:solidFill>
                <a:effectLst>
                  <a:glow rad="101600">
                    <a:schemeClr val="tx1">
                      <a:alpha val="60000"/>
                    </a:schemeClr>
                  </a:glow>
                </a:effectLst>
                <a:latin typeface="Encode Sans Black"/>
              </a:rPr>
              <a:t>I PO NĚKOLIKA LETECH OD JEJICH VZNIKU</a:t>
            </a:r>
            <a:r>
              <a:rPr lang="cs-CZ" sz="2800" dirty="0">
                <a:solidFill>
                  <a:schemeClr val="bg1"/>
                </a:solidFill>
                <a:effectLst>
                  <a:glow rad="101600">
                    <a:schemeClr val="tx1">
                      <a:alpha val="60000"/>
                    </a:schemeClr>
                  </a:glow>
                </a:effectLst>
                <a:latin typeface="Encode Sans Black"/>
              </a:rPr>
              <a:t>.</a:t>
            </a:r>
            <a:endParaRPr lang="cs-CZ" sz="2800" dirty="0">
              <a:solidFill>
                <a:schemeClr val="bg1"/>
              </a:solidFill>
              <a:effectLst>
                <a:glow rad="101600">
                  <a:prstClr val="black">
                    <a:alpha val="60000"/>
                  </a:prstClr>
                </a:glow>
              </a:effectLst>
              <a:latin typeface="Encode Sans Black"/>
            </a:endParaRPr>
          </a:p>
          <a:p>
            <a:pPr marL="514350" indent="-514350">
              <a:buFont typeface="+mj-lt"/>
              <a:buAutoNum type="arabicPeriod"/>
            </a:pPr>
            <a:r>
              <a:rPr lang="cs-CZ" sz="2800" dirty="0">
                <a:solidFill>
                  <a:schemeClr val="bg1"/>
                </a:solidFill>
                <a:effectLst>
                  <a:glow rad="101600">
                    <a:schemeClr val="tx1">
                      <a:alpha val="60000"/>
                    </a:schemeClr>
                  </a:glow>
                </a:effectLst>
                <a:latin typeface="Encode Sans Black"/>
              </a:rPr>
              <a:t>RISKUJEME ZTRÁTU PRESTIŽE A S TÍM SOUVISEJÍCÍ </a:t>
            </a:r>
            <a:r>
              <a:rPr lang="cs-CZ" sz="2800" dirty="0">
                <a:solidFill>
                  <a:srgbClr val="FD821A"/>
                </a:solidFill>
                <a:effectLst>
                  <a:glow rad="101600">
                    <a:schemeClr val="tx1">
                      <a:alpha val="60000"/>
                    </a:schemeClr>
                  </a:glow>
                </a:effectLst>
                <a:latin typeface="Encode Sans Black"/>
              </a:rPr>
              <a:t>POTÍŽE SE ZÍSKÁNÍM NEBO UDRŽENÍM ZAMĚSTNÁNÍ </a:t>
            </a:r>
            <a:r>
              <a:rPr lang="cs-CZ" sz="2800" dirty="0">
                <a:solidFill>
                  <a:schemeClr val="bg1"/>
                </a:solidFill>
                <a:effectLst>
                  <a:glow rad="101600">
                    <a:schemeClr val="tx1">
                      <a:alpha val="60000"/>
                    </a:schemeClr>
                  </a:glow>
                </a:effectLst>
                <a:latin typeface="Encode Sans Black"/>
              </a:rPr>
              <a:t>ČI SOCIÁLNÍCH VZTAHŮ.</a:t>
            </a:r>
            <a:endParaRPr lang="cs-CZ" sz="2700" dirty="0">
              <a:solidFill>
                <a:schemeClr val="bg1"/>
              </a:solidFill>
              <a:latin typeface="Encode Sans Black"/>
            </a:endParaRPr>
          </a:p>
        </p:txBody>
      </p:sp>
    </p:spTree>
    <p:extLst>
      <p:ext uri="{BB962C8B-B14F-4D97-AF65-F5344CB8AC3E}">
        <p14:creationId xmlns:p14="http://schemas.microsoft.com/office/powerpoint/2010/main" val="1830371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3"/>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pic>
        <p:nvPicPr>
          <p:cNvPr id="3" name="Picture 2">
            <a:extLst>
              <a:ext uri="{FF2B5EF4-FFF2-40B4-BE49-F238E27FC236}">
                <a16:creationId xmlns:a16="http://schemas.microsoft.com/office/drawing/2014/main" id="{C4D4269F-FCFD-B2CB-451B-1C8C231584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0712" y="1031040"/>
            <a:ext cx="5826960" cy="5826960"/>
          </a:xfrm>
          <a:prstGeom prst="rect">
            <a:avLst/>
          </a:prstGeom>
          <a:noFill/>
          <a:extLst>
            <a:ext uri="{909E8E84-426E-40DD-AFC4-6F175D3DCCD1}">
              <a14:hiddenFill xmlns:a14="http://schemas.microsoft.com/office/drawing/2010/main">
                <a:solidFill>
                  <a:srgbClr val="FFFFFF"/>
                </a:solidFill>
              </a14:hiddenFill>
            </a:ext>
          </a:extLst>
        </p:spPr>
      </p:pic>
      <p:sp>
        <p:nvSpPr>
          <p:cNvPr id="4" name="Obdélník: se zakulacenými rohy 3">
            <a:extLst>
              <a:ext uri="{FF2B5EF4-FFF2-40B4-BE49-F238E27FC236}">
                <a16:creationId xmlns:a16="http://schemas.microsoft.com/office/drawing/2014/main" id="{B9350987-13C7-B804-BBA9-6E807F692E0B}"/>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6" name="TextovéPole 5">
            <a:extLst>
              <a:ext uri="{FF2B5EF4-FFF2-40B4-BE49-F238E27FC236}">
                <a16:creationId xmlns:a16="http://schemas.microsoft.com/office/drawing/2014/main" id="{DB664C73-521F-5E44-D638-B0B4B5766616}"/>
              </a:ext>
            </a:extLst>
          </p:cNvPr>
          <p:cNvSpPr txBox="1"/>
          <p:nvPr/>
        </p:nvSpPr>
        <p:spPr>
          <a:xfrm>
            <a:off x="2411025" y="723263"/>
            <a:ext cx="5556329" cy="1477328"/>
          </a:xfrm>
          <a:prstGeom prst="rect">
            <a:avLst/>
          </a:prstGeom>
          <a:noFill/>
        </p:spPr>
        <p:txBody>
          <a:bodyPr wrap="none" rtlCol="0">
            <a:spAutoFit/>
          </a:bodyPr>
          <a:lstStyle/>
          <a:p>
            <a:pPr algn="ctr"/>
            <a:r>
              <a:rPr lang="cs-CZ" sz="4500">
                <a:solidFill>
                  <a:srgbClr val="00B0F0"/>
                </a:solidFill>
                <a:latin typeface="Encode Sans Black" pitchFamily="2" charset="-18"/>
              </a:rPr>
              <a:t>MĚSTSKÁ POLICIE</a:t>
            </a:r>
          </a:p>
          <a:p>
            <a:r>
              <a:rPr lang="cs-CZ" sz="4500">
                <a:solidFill>
                  <a:srgbClr val="00B0F0"/>
                </a:solidFill>
                <a:latin typeface="Encode Sans Black" pitchFamily="2" charset="-18"/>
              </a:rPr>
              <a:t>(obec/město)</a:t>
            </a:r>
          </a:p>
        </p:txBody>
      </p:sp>
      <p:sp>
        <p:nvSpPr>
          <p:cNvPr id="8" name="TextovéPole 7">
            <a:extLst>
              <a:ext uri="{FF2B5EF4-FFF2-40B4-BE49-F238E27FC236}">
                <a16:creationId xmlns:a16="http://schemas.microsoft.com/office/drawing/2014/main" id="{F76A9859-665B-6E38-377C-8129693D428A}"/>
              </a:ext>
            </a:extLst>
          </p:cNvPr>
          <p:cNvSpPr txBox="1"/>
          <p:nvPr/>
        </p:nvSpPr>
        <p:spPr>
          <a:xfrm>
            <a:off x="693404" y="5503794"/>
            <a:ext cx="3026791" cy="646331"/>
          </a:xfrm>
          <a:prstGeom prst="rect">
            <a:avLst/>
          </a:prstGeom>
          <a:noFill/>
        </p:spPr>
        <p:txBody>
          <a:bodyPr wrap="none" rtlCol="0">
            <a:spAutoFit/>
          </a:bodyPr>
          <a:lstStyle/>
          <a:p>
            <a:r>
              <a:rPr lang="cs-CZ" sz="3600">
                <a:solidFill>
                  <a:schemeClr val="bg1"/>
                </a:solidFill>
                <a:latin typeface="Encode Sans Black" pitchFamily="2" charset="-18"/>
              </a:rPr>
              <a:t>(</a:t>
            </a:r>
            <a:r>
              <a:rPr lang="cs-CZ" sz="3200">
                <a:solidFill>
                  <a:schemeClr val="bg1"/>
                </a:solidFill>
                <a:latin typeface="Encode Sans Black" pitchFamily="2" charset="-18"/>
              </a:rPr>
              <a:t>přednášející</a:t>
            </a:r>
            <a:r>
              <a:rPr lang="cs-CZ" sz="3600">
                <a:solidFill>
                  <a:schemeClr val="bg1"/>
                </a:solidFill>
                <a:latin typeface="Encode Sans Black" pitchFamily="2" charset="-18"/>
              </a:rPr>
              <a:t>)</a:t>
            </a:r>
          </a:p>
        </p:txBody>
      </p:sp>
      <p:sp>
        <p:nvSpPr>
          <p:cNvPr id="9" name="TextovéPole 8">
            <a:extLst>
              <a:ext uri="{FF2B5EF4-FFF2-40B4-BE49-F238E27FC236}">
                <a16:creationId xmlns:a16="http://schemas.microsoft.com/office/drawing/2014/main" id="{75032A0C-4AE1-FF47-C436-34019738F866}"/>
              </a:ext>
            </a:extLst>
          </p:cNvPr>
          <p:cNvSpPr txBox="1"/>
          <p:nvPr/>
        </p:nvSpPr>
        <p:spPr>
          <a:xfrm>
            <a:off x="693405" y="4657410"/>
            <a:ext cx="3026791" cy="646331"/>
          </a:xfrm>
          <a:prstGeom prst="rect">
            <a:avLst/>
          </a:prstGeom>
          <a:noFill/>
        </p:spPr>
        <p:txBody>
          <a:bodyPr wrap="none" rtlCol="0">
            <a:spAutoFit/>
          </a:bodyPr>
          <a:lstStyle/>
          <a:p>
            <a:r>
              <a:rPr lang="cs-CZ" sz="3600">
                <a:solidFill>
                  <a:schemeClr val="bg1"/>
                </a:solidFill>
                <a:latin typeface="Encode Sans Black" pitchFamily="2" charset="-18"/>
              </a:rPr>
              <a:t>(</a:t>
            </a:r>
            <a:r>
              <a:rPr lang="cs-CZ" sz="3200">
                <a:solidFill>
                  <a:schemeClr val="bg1"/>
                </a:solidFill>
                <a:latin typeface="Encode Sans Black" pitchFamily="2" charset="-18"/>
              </a:rPr>
              <a:t>přednášející</a:t>
            </a:r>
            <a:r>
              <a:rPr lang="cs-CZ" sz="3600">
                <a:solidFill>
                  <a:schemeClr val="bg1"/>
                </a:solidFill>
                <a:latin typeface="Encode Sans Black" pitchFamily="2" charset="-18"/>
              </a:rPr>
              <a:t>)</a:t>
            </a:r>
          </a:p>
        </p:txBody>
      </p:sp>
      <p:sp>
        <p:nvSpPr>
          <p:cNvPr id="10" name="TextovéPole 9">
            <a:extLst>
              <a:ext uri="{FF2B5EF4-FFF2-40B4-BE49-F238E27FC236}">
                <a16:creationId xmlns:a16="http://schemas.microsoft.com/office/drawing/2014/main" id="{4EF568A6-557A-C346-8650-8C708CEF2E6D}"/>
              </a:ext>
            </a:extLst>
          </p:cNvPr>
          <p:cNvSpPr txBox="1"/>
          <p:nvPr/>
        </p:nvSpPr>
        <p:spPr>
          <a:xfrm>
            <a:off x="707015" y="1031040"/>
            <a:ext cx="1252266" cy="523220"/>
          </a:xfrm>
          <a:prstGeom prst="rect">
            <a:avLst/>
          </a:prstGeom>
          <a:noFill/>
        </p:spPr>
        <p:txBody>
          <a:bodyPr wrap="none" rtlCol="0">
            <a:spAutoFit/>
          </a:bodyPr>
          <a:lstStyle/>
          <a:p>
            <a:r>
              <a:rPr lang="cs-CZ" sz="2800" dirty="0">
                <a:solidFill>
                  <a:schemeClr val="bg1"/>
                </a:solidFill>
                <a:latin typeface="Encode Sans Black" pitchFamily="2" charset="-18"/>
              </a:rPr>
              <a:t>(logo)</a:t>
            </a:r>
          </a:p>
        </p:txBody>
      </p:sp>
    </p:spTree>
    <p:extLst>
      <p:ext uri="{BB962C8B-B14F-4D97-AF65-F5344CB8AC3E}">
        <p14:creationId xmlns:p14="http://schemas.microsoft.com/office/powerpoint/2010/main" val="64075645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C416EEDA-139A-46F9-BE9B-AC4EFBA4FDE9}"/>
              </a:ext>
            </a:extLst>
          </p:cNvPr>
          <p:cNvPicPr>
            <a:picLocks noChangeAspect="1" noChangeArrowheads="1"/>
          </p:cNvPicPr>
          <p:nvPr/>
        </p:nvPicPr>
        <p:blipFill rotWithShape="1">
          <a:blip r:embed="rId3">
            <a:clrChange>
              <a:clrFrom>
                <a:srgbClr val="0A0401"/>
              </a:clrFrom>
              <a:clrTo>
                <a:srgbClr val="0A0401">
                  <a:alpha val="0"/>
                </a:srgbClr>
              </a:clrTo>
            </a:clrChange>
            <a:extLst>
              <a:ext uri="{BEBA8EAE-BF5A-486C-A8C5-ECC9F3942E4B}">
                <a14:imgProps xmlns:a14="http://schemas.microsoft.com/office/drawing/2010/main">
                  <a14:imgLayer r:embed="rId4">
                    <a14:imgEffect>
                      <a14:brightnessContrast bright="-4000" contrast="18000"/>
                    </a14:imgEffect>
                  </a14:imgLayer>
                </a14:imgProps>
              </a:ext>
              <a:ext uri="{28A0092B-C50C-407E-A947-70E740481C1C}">
                <a14:useLocalDpi xmlns:a14="http://schemas.microsoft.com/office/drawing/2010/main" val="0"/>
              </a:ext>
            </a:extLst>
          </a:blip>
          <a:srcRect l="7170" r="6232"/>
          <a:stretch/>
        </p:blipFill>
        <p:spPr bwMode="auto">
          <a:xfrm>
            <a:off x="6248400" y="0"/>
            <a:ext cx="593888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F4CC47A6-E358-A15F-7446-65131C7BF0F0}"/>
              </a:ext>
            </a:extLst>
          </p:cNvPr>
          <p:cNvSpPr/>
          <p:nvPr/>
        </p:nvSpPr>
        <p:spPr>
          <a:xfrm>
            <a:off x="705749" y="600978"/>
            <a:ext cx="9766300" cy="707886"/>
          </a:xfrm>
          <a:prstGeom prst="rect">
            <a:avLst/>
          </a:prstGeom>
        </p:spPr>
        <p:txBody>
          <a:bodyPr wrap="square">
            <a:spAutoFit/>
          </a:bodyPr>
          <a:lstStyle/>
          <a:p>
            <a:r>
              <a:rPr lang="cs-CZ" sz="4000">
                <a:solidFill>
                  <a:srgbClr val="FD821A"/>
                </a:solidFill>
                <a:latin typeface="Encode Sans Black" pitchFamily="2" charset="-18"/>
              </a:rPr>
              <a:t>HANKA (13 LET)</a:t>
            </a:r>
          </a:p>
        </p:txBody>
      </p:sp>
      <p:sp>
        <p:nvSpPr>
          <p:cNvPr id="4" name="Obdélník 3">
            <a:extLst>
              <a:ext uri="{FF2B5EF4-FFF2-40B4-BE49-F238E27FC236}">
                <a16:creationId xmlns:a16="http://schemas.microsoft.com/office/drawing/2014/main" id="{1FCF8B51-F48F-A660-29F1-760F4D1F1D05}"/>
              </a:ext>
            </a:extLst>
          </p:cNvPr>
          <p:cNvSpPr/>
          <p:nvPr/>
        </p:nvSpPr>
        <p:spPr>
          <a:xfrm>
            <a:off x="705749" y="1231551"/>
            <a:ext cx="9766300" cy="400110"/>
          </a:xfrm>
          <a:prstGeom prst="rect">
            <a:avLst/>
          </a:prstGeom>
        </p:spPr>
        <p:txBody>
          <a:bodyPr wrap="square">
            <a:spAutoFit/>
          </a:bodyPr>
          <a:lstStyle/>
          <a:p>
            <a:r>
              <a:rPr lang="cs-CZ" sz="2000">
                <a:solidFill>
                  <a:schemeClr val="bg1">
                    <a:lumMod val="50000"/>
                  </a:schemeClr>
                </a:solidFill>
                <a:latin typeface="Encode Sans Black" pitchFamily="2" charset="-18"/>
              </a:rPr>
              <a:t>BŘEZEN 2023</a:t>
            </a:r>
          </a:p>
        </p:txBody>
      </p:sp>
      <p:sp>
        <p:nvSpPr>
          <p:cNvPr id="5" name="Obdélník 4">
            <a:extLst>
              <a:ext uri="{FF2B5EF4-FFF2-40B4-BE49-F238E27FC236}">
                <a16:creationId xmlns:a16="http://schemas.microsoft.com/office/drawing/2014/main" id="{B0F898D3-8047-3629-CDCE-980DABC4F104}"/>
              </a:ext>
            </a:extLst>
          </p:cNvPr>
          <p:cNvSpPr/>
          <p:nvPr/>
        </p:nvSpPr>
        <p:spPr>
          <a:xfrm>
            <a:off x="705750" y="1754771"/>
            <a:ext cx="6411488" cy="3170099"/>
          </a:xfrm>
          <a:prstGeom prst="rect">
            <a:avLst/>
          </a:prstGeom>
        </p:spPr>
        <p:txBody>
          <a:bodyPr wrap="square" lIns="91440" tIns="45720" rIns="91440" bIns="45720" anchor="t">
            <a:spAutoFit/>
          </a:bodyPr>
          <a:lstStyle/>
          <a:p>
            <a:r>
              <a:rPr lang="cs-CZ" sz="2500" dirty="0">
                <a:solidFill>
                  <a:schemeClr val="bg1"/>
                </a:solidFill>
                <a:latin typeface="Encode Sans Black" pitchFamily="2" charset="-18"/>
              </a:rPr>
              <a:t>DOBRÝ VEČER MĚLA JSEM </a:t>
            </a:r>
            <a:r>
              <a:rPr lang="cs-CZ" sz="2500" dirty="0">
                <a:solidFill>
                  <a:srgbClr val="FFC000"/>
                </a:solidFill>
                <a:latin typeface="Encode Sans Black" pitchFamily="2" charset="-18"/>
              </a:rPr>
              <a:t>SLABOU CHVILKU</a:t>
            </a:r>
            <a:r>
              <a:rPr lang="cs-CZ" sz="2500" dirty="0">
                <a:solidFill>
                  <a:schemeClr val="bg1"/>
                </a:solidFill>
                <a:latin typeface="Encode Sans Black" pitchFamily="2" charset="-18"/>
              </a:rPr>
              <a:t> A NAPSAL MI KLUK ŽE KOLIK MI JE ODKUD JSEM A PAK </a:t>
            </a:r>
            <a:r>
              <a:rPr lang="cs-CZ" sz="2500" dirty="0">
                <a:solidFill>
                  <a:srgbClr val="FFC000"/>
                </a:solidFill>
                <a:latin typeface="Encode Sans Black" pitchFamily="2" charset="-18"/>
              </a:rPr>
              <a:t>CHTĚL POSLAT TĚLO A JÁ JSEM MU HO POSLALA</a:t>
            </a:r>
            <a:r>
              <a:rPr lang="cs-CZ" sz="2500" dirty="0">
                <a:solidFill>
                  <a:schemeClr val="bg1"/>
                </a:solidFill>
                <a:latin typeface="Encode Sans Black" pitchFamily="2" charset="-18"/>
              </a:rPr>
              <a:t> A CHTĚL I FOTKU A TAKY JSEM MU TO POSLALA A ŘEKL ŽE TO DÁ NA FACEBOOK A JÁ NEVÍM</a:t>
            </a:r>
            <a:br>
              <a:rPr lang="cs-CZ" sz="2500" dirty="0">
                <a:solidFill>
                  <a:schemeClr val="bg1"/>
                </a:solidFill>
                <a:latin typeface="Encode Sans Black" pitchFamily="2" charset="-18"/>
              </a:rPr>
            </a:br>
            <a:r>
              <a:rPr lang="cs-CZ" sz="2500" dirty="0">
                <a:solidFill>
                  <a:schemeClr val="bg1"/>
                </a:solidFill>
                <a:latin typeface="Encode Sans Black" pitchFamily="2" charset="-18"/>
              </a:rPr>
              <a:t>CO MÁM A DELAT</a:t>
            </a:r>
          </a:p>
        </p:txBody>
      </p:sp>
      <p:sp>
        <p:nvSpPr>
          <p:cNvPr id="18" name="AutoShape 6">
            <a:extLst>
              <a:ext uri="{FF2B5EF4-FFF2-40B4-BE49-F238E27FC236}">
                <a16:creationId xmlns:a16="http://schemas.microsoft.com/office/drawing/2014/main" id="{02B1595B-4156-2329-6E92-7C34BE8B33A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2" name="Obdélník: se zakulacenými rohy 1">
            <a:extLst>
              <a:ext uri="{FF2B5EF4-FFF2-40B4-BE49-F238E27FC236}">
                <a16:creationId xmlns:a16="http://schemas.microsoft.com/office/drawing/2014/main" id="{65217955-8D8C-311A-2B7C-E9EA63FB98C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3277292575"/>
      </p:ext>
    </p:extLst>
  </p:cSld>
  <p:clrMapOvr>
    <a:masterClrMapping/>
  </p:clrMapOvr>
  <p:transition spd="slow">
    <p:comb/>
  </p:transition>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2">
            <a:extLst>
              <a:ext uri="{FF2B5EF4-FFF2-40B4-BE49-F238E27FC236}">
                <a16:creationId xmlns:a16="http://schemas.microsoft.com/office/drawing/2014/main" id="{448CA636-F15F-5117-ABF5-E1FB705175E7}"/>
              </a:ext>
            </a:extLst>
          </p:cNvPr>
          <p:cNvPicPr>
            <a:picLocks noChangeAspect="1" noChangeArrowheads="1"/>
          </p:cNvPicPr>
          <p:nvPr/>
        </p:nvPicPr>
        <p:blipFill>
          <a:blip r:embed="rId3">
            <a:clrChange>
              <a:clrFrom>
                <a:srgbClr val="111110"/>
              </a:clrFrom>
              <a:clrTo>
                <a:srgbClr val="111110">
                  <a:alpha val="0"/>
                </a:srgbClr>
              </a:clrTo>
            </a:clrChange>
            <a:extLst>
              <a:ext uri="{BEBA8EAE-BF5A-486C-A8C5-ECC9F3942E4B}">
                <a14:imgProps xmlns:a14="http://schemas.microsoft.com/office/drawing/2010/main">
                  <a14:imgLayer r:embed="rId4">
                    <a14:imgEffect>
                      <a14:brightnessContrast bright="14000" contrast="28000"/>
                    </a14:imgEffect>
                  </a14:imgLayer>
                </a14:imgProps>
              </a:ext>
              <a:ext uri="{28A0092B-C50C-407E-A947-70E740481C1C}">
                <a14:useLocalDpi xmlns:a14="http://schemas.microsoft.com/office/drawing/2010/main" val="0"/>
              </a:ext>
            </a:extLst>
          </a:blip>
          <a:srcRect/>
          <a:stretch>
            <a:fillRect/>
          </a:stretch>
        </p:blipFill>
        <p:spPr bwMode="auto">
          <a:xfrm>
            <a:off x="5810152"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F4CC47A6-E358-A15F-7446-65131C7BF0F0}"/>
              </a:ext>
            </a:extLst>
          </p:cNvPr>
          <p:cNvSpPr/>
          <p:nvPr/>
        </p:nvSpPr>
        <p:spPr>
          <a:xfrm>
            <a:off x="705749" y="600978"/>
            <a:ext cx="9766300" cy="707886"/>
          </a:xfrm>
          <a:prstGeom prst="rect">
            <a:avLst/>
          </a:prstGeom>
        </p:spPr>
        <p:txBody>
          <a:bodyPr wrap="square">
            <a:spAutoFit/>
          </a:bodyPr>
          <a:lstStyle/>
          <a:p>
            <a:r>
              <a:rPr lang="cs-CZ" sz="4000">
                <a:solidFill>
                  <a:srgbClr val="FD821A"/>
                </a:solidFill>
                <a:latin typeface="Encode Sans Black" pitchFamily="2" charset="-18"/>
              </a:rPr>
              <a:t>JIRKA (14 LET)</a:t>
            </a:r>
          </a:p>
        </p:txBody>
      </p:sp>
      <p:sp>
        <p:nvSpPr>
          <p:cNvPr id="4" name="Obdélník 3">
            <a:extLst>
              <a:ext uri="{FF2B5EF4-FFF2-40B4-BE49-F238E27FC236}">
                <a16:creationId xmlns:a16="http://schemas.microsoft.com/office/drawing/2014/main" id="{1FCF8B51-F48F-A660-29F1-760F4D1F1D05}"/>
              </a:ext>
            </a:extLst>
          </p:cNvPr>
          <p:cNvSpPr/>
          <p:nvPr/>
        </p:nvSpPr>
        <p:spPr>
          <a:xfrm>
            <a:off x="705749" y="1231551"/>
            <a:ext cx="9766300" cy="400110"/>
          </a:xfrm>
          <a:prstGeom prst="rect">
            <a:avLst/>
          </a:prstGeom>
        </p:spPr>
        <p:txBody>
          <a:bodyPr wrap="square">
            <a:spAutoFit/>
          </a:bodyPr>
          <a:lstStyle/>
          <a:p>
            <a:r>
              <a:rPr lang="cs-CZ" sz="2000">
                <a:solidFill>
                  <a:schemeClr val="bg1">
                    <a:lumMod val="50000"/>
                  </a:schemeClr>
                </a:solidFill>
                <a:latin typeface="Encode Sans Black" pitchFamily="2" charset="-18"/>
              </a:rPr>
              <a:t>BŘEZEN 2023</a:t>
            </a:r>
          </a:p>
        </p:txBody>
      </p:sp>
      <p:sp>
        <p:nvSpPr>
          <p:cNvPr id="5" name="Obdélník 4">
            <a:extLst>
              <a:ext uri="{FF2B5EF4-FFF2-40B4-BE49-F238E27FC236}">
                <a16:creationId xmlns:a16="http://schemas.microsoft.com/office/drawing/2014/main" id="{B0F898D3-8047-3629-CDCE-980DABC4F104}"/>
              </a:ext>
            </a:extLst>
          </p:cNvPr>
          <p:cNvSpPr/>
          <p:nvPr/>
        </p:nvSpPr>
        <p:spPr>
          <a:xfrm>
            <a:off x="705749" y="1754771"/>
            <a:ext cx="6742801" cy="4524315"/>
          </a:xfrm>
          <a:prstGeom prst="rect">
            <a:avLst/>
          </a:prstGeom>
        </p:spPr>
        <p:txBody>
          <a:bodyPr wrap="square" lIns="91440" tIns="45720" rIns="91440" bIns="45720" anchor="t">
            <a:spAutoFit/>
          </a:bodyPr>
          <a:lstStyle/>
          <a:p>
            <a:r>
              <a:rPr lang="cs-CZ" sz="2400" dirty="0">
                <a:solidFill>
                  <a:schemeClr val="bg1"/>
                </a:solidFill>
                <a:latin typeface="Encode Sans Black"/>
              </a:rPr>
              <a:t>DOBRÝ DEN, STAL JSEM SE OBĚTÍ KYBERŠIKANY, KDY SE AGRESOR DOSTAL</a:t>
            </a:r>
            <a:br>
              <a:rPr lang="cs-CZ" sz="2400" dirty="0">
                <a:latin typeface="Encode Sans Black" pitchFamily="2" charset="-18"/>
              </a:rPr>
            </a:br>
            <a:r>
              <a:rPr lang="cs-CZ" sz="2400" dirty="0">
                <a:solidFill>
                  <a:schemeClr val="bg1"/>
                </a:solidFill>
                <a:latin typeface="Encode Sans Black"/>
              </a:rPr>
              <a:t>K MÝM SOUKROMÝM FOTKÁM BEZ OBLEČENÍ. </a:t>
            </a:r>
            <a:r>
              <a:rPr lang="cs-CZ" sz="2400" dirty="0">
                <a:solidFill>
                  <a:srgbClr val="FFC000"/>
                </a:solidFill>
                <a:latin typeface="Encode Sans Black"/>
              </a:rPr>
              <a:t>VYHROŽUJE MI ŽE POKUD MU NEPOŠLU </a:t>
            </a:r>
            <a:r>
              <a:rPr lang="cs-CZ" sz="2400" dirty="0">
                <a:solidFill>
                  <a:srgbClr val="FD821A"/>
                </a:solidFill>
                <a:latin typeface="Encode Sans Black"/>
              </a:rPr>
              <a:t>300€</a:t>
            </a:r>
            <a:r>
              <a:rPr lang="cs-CZ" sz="2400" dirty="0">
                <a:solidFill>
                  <a:srgbClr val="FFC000"/>
                </a:solidFill>
                <a:latin typeface="Encode Sans Black"/>
              </a:rPr>
              <a:t> ROZEŠLE TO PŘES MÉ ZNÁMÉ A DÁ TO DO TELEVIZE A NA BILLBOARDY. NEVÍM CO MÁM DĚLAT ALE CHCI ABY TO SKONČILO BOJÍM SE TO ŘÍCT RODIČŮM. </a:t>
            </a:r>
            <a:r>
              <a:rPr lang="cs-CZ" sz="2400" dirty="0">
                <a:solidFill>
                  <a:schemeClr val="bg1"/>
                </a:solidFill>
                <a:latin typeface="Encode Sans Black"/>
              </a:rPr>
              <a:t>VÍ O TOM JEDNA KAMARÁDKA KTERÁ MI POMÁHÁ S JEJÍM OTCEM ALE NEVÍM JESTLI TOMU POMŮŽE. </a:t>
            </a:r>
            <a:endParaRPr lang="cs-CZ" sz="2400" dirty="0"/>
          </a:p>
          <a:p>
            <a:r>
              <a:rPr lang="cs-CZ" sz="2400" dirty="0">
                <a:solidFill>
                  <a:srgbClr val="FF3701"/>
                </a:solidFill>
                <a:latin typeface="Encode Sans Black"/>
              </a:rPr>
              <a:t>CHCI ŽÍT NORMÁLNÍ ŽIVOT</a:t>
            </a:r>
            <a:r>
              <a:rPr lang="cs-CZ" sz="2400" dirty="0">
                <a:solidFill>
                  <a:schemeClr val="bg1"/>
                </a:solidFill>
                <a:latin typeface="Encode Sans Black"/>
              </a:rPr>
              <a:t>.</a:t>
            </a:r>
          </a:p>
        </p:txBody>
      </p:sp>
      <p:sp>
        <p:nvSpPr>
          <p:cNvPr id="18" name="AutoShape 6">
            <a:extLst>
              <a:ext uri="{FF2B5EF4-FFF2-40B4-BE49-F238E27FC236}">
                <a16:creationId xmlns:a16="http://schemas.microsoft.com/office/drawing/2014/main" id="{02B1595B-4156-2329-6E92-7C34BE8B33A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2" name="Obdélník: se zakulacenými rohy 1">
            <a:extLst>
              <a:ext uri="{FF2B5EF4-FFF2-40B4-BE49-F238E27FC236}">
                <a16:creationId xmlns:a16="http://schemas.microsoft.com/office/drawing/2014/main" id="{7D429EA5-9832-9CA0-9F93-D65E65FC4B1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3103164294"/>
      </p:ext>
    </p:extLst>
  </p:cSld>
  <p:clrMapOvr>
    <a:masterClrMapping/>
  </p:clrMapOvr>
  <p:transition spd="slow">
    <p:comb/>
  </p:transition>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F45F6ACB-7438-E453-FA36-45E112DBEF6C}"/>
              </a:ext>
            </a:extLst>
          </p:cNvPr>
          <p:cNvSpPr txBox="1"/>
          <p:nvPr/>
        </p:nvSpPr>
        <p:spPr>
          <a:xfrm>
            <a:off x="1859106" y="2578268"/>
            <a:ext cx="8473795" cy="1154162"/>
          </a:xfrm>
          <a:prstGeom prst="rect">
            <a:avLst/>
          </a:prstGeom>
          <a:noFill/>
        </p:spPr>
        <p:txBody>
          <a:bodyPr wrap="none" rtlCol="0">
            <a:spAutoFit/>
          </a:bodyPr>
          <a:lstStyle/>
          <a:p>
            <a:pPr algn="ctr"/>
            <a:r>
              <a:rPr lang="cs-CZ" sz="6900">
                <a:solidFill>
                  <a:schemeClr val="bg1"/>
                </a:solidFill>
                <a:latin typeface="Encode Sans Black" pitchFamily="2" charset="-18"/>
              </a:rPr>
              <a:t>KYBERGROOMING</a:t>
            </a:r>
            <a:endParaRPr lang="cs-CZ" sz="270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2E6CEA45-6222-247E-03AF-F17C99F62EB2}"/>
              </a:ext>
            </a:extLst>
          </p:cNvPr>
          <p:cNvSpPr txBox="1"/>
          <p:nvPr/>
        </p:nvSpPr>
        <p:spPr>
          <a:xfrm>
            <a:off x="3301818" y="3732430"/>
            <a:ext cx="5588388" cy="523220"/>
          </a:xfrm>
          <a:prstGeom prst="rect">
            <a:avLst/>
          </a:prstGeom>
          <a:noFill/>
        </p:spPr>
        <p:txBody>
          <a:bodyPr wrap="none" rtlCol="0">
            <a:spAutoFit/>
          </a:bodyPr>
          <a:lstStyle/>
          <a:p>
            <a:pPr algn="ctr"/>
            <a:r>
              <a:rPr lang="cs-CZ" sz="2800" dirty="0">
                <a:solidFill>
                  <a:schemeClr val="bg1"/>
                </a:solidFill>
                <a:latin typeface="Encode Sans Black" pitchFamily="2" charset="-18"/>
              </a:rPr>
              <a:t>NEBEZPEČNÉ SEZNAMOVÁNÍ</a:t>
            </a:r>
            <a:endParaRPr lang="cs-CZ" sz="2800" dirty="0">
              <a:solidFill>
                <a:srgbClr val="F523E6"/>
              </a:solidFill>
              <a:latin typeface="Encode Sans Black" pitchFamily="2" charset="-18"/>
            </a:endParaRPr>
          </a:p>
        </p:txBody>
      </p:sp>
    </p:spTree>
    <p:extLst>
      <p:ext uri="{BB962C8B-B14F-4D97-AF65-F5344CB8AC3E}">
        <p14:creationId xmlns:p14="http://schemas.microsoft.com/office/powerpoint/2010/main" val="338581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B1DA5385-8ED2-21C1-BC9D-9470959A97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0" y="698500"/>
            <a:ext cx="6159500" cy="6159500"/>
          </a:xfrm>
          <a:prstGeom prst="rect">
            <a:avLst/>
          </a:prstGeom>
          <a:noFill/>
          <a:extLst>
            <a:ext uri="{909E8E84-426E-40DD-AFC4-6F175D3DCCD1}">
              <a14:hiddenFill xmlns:a14="http://schemas.microsoft.com/office/drawing/2010/main">
                <a:solidFill>
                  <a:srgbClr val="FFFFFF"/>
                </a:solidFill>
              </a14:hiddenFill>
            </a:ext>
          </a:extLst>
        </p:spPr>
      </p:pic>
      <p:sp>
        <p:nvSpPr>
          <p:cNvPr id="2" name="Obdélník 1">
            <a:extLst>
              <a:ext uri="{FF2B5EF4-FFF2-40B4-BE49-F238E27FC236}">
                <a16:creationId xmlns:a16="http://schemas.microsoft.com/office/drawing/2014/main" id="{F84114E8-BD12-B24E-37E0-EB3D6456D2E3}"/>
              </a:ext>
            </a:extLst>
          </p:cNvPr>
          <p:cNvSpPr/>
          <p:nvPr/>
        </p:nvSpPr>
        <p:spPr>
          <a:xfrm>
            <a:off x="463216" y="1690062"/>
            <a:ext cx="5812346" cy="3477875"/>
          </a:xfrm>
          <a:prstGeom prst="rect">
            <a:avLst/>
          </a:prstGeom>
        </p:spPr>
        <p:txBody>
          <a:bodyPr wrap="square" lIns="91440" tIns="45720" rIns="91440" bIns="45720" anchor="t">
            <a:spAutoFit/>
          </a:bodyPr>
          <a:lstStyle/>
          <a:p>
            <a:pPr algn="ctr"/>
            <a:r>
              <a:rPr lang="cs-CZ" sz="4400">
                <a:solidFill>
                  <a:schemeClr val="bg1"/>
                </a:solidFill>
                <a:latin typeface="Encode Sans Black"/>
              </a:rPr>
              <a:t>OTÁZKA:</a:t>
            </a:r>
          </a:p>
          <a:p>
            <a:pPr algn="ctr"/>
            <a:r>
              <a:rPr lang="cs-CZ" sz="4400">
                <a:solidFill>
                  <a:srgbClr val="FFC000"/>
                </a:solidFill>
                <a:latin typeface="Encode Sans Black"/>
              </a:rPr>
              <a:t>JAKÁ RIZIKA</a:t>
            </a:r>
          </a:p>
          <a:p>
            <a:pPr algn="ctr"/>
            <a:r>
              <a:rPr lang="cs-CZ" sz="4400">
                <a:solidFill>
                  <a:srgbClr val="FFC000"/>
                </a:solidFill>
                <a:latin typeface="Encode Sans Black"/>
              </a:rPr>
              <a:t>JSOU SPOJENA</a:t>
            </a:r>
          </a:p>
          <a:p>
            <a:pPr algn="ctr"/>
            <a:r>
              <a:rPr lang="cs-CZ" sz="4400">
                <a:solidFill>
                  <a:srgbClr val="FFC000"/>
                </a:solidFill>
                <a:latin typeface="Encode Sans Black"/>
              </a:rPr>
              <a:t>S ONLINE</a:t>
            </a:r>
          </a:p>
          <a:p>
            <a:pPr algn="ctr"/>
            <a:r>
              <a:rPr lang="cs-CZ" sz="4400">
                <a:solidFill>
                  <a:srgbClr val="FFC000"/>
                </a:solidFill>
                <a:latin typeface="Encode Sans Black"/>
              </a:rPr>
              <a:t>SEZNAMOVÁNÍM?</a:t>
            </a:r>
            <a:endParaRPr lang="cs-CZ" sz="3200">
              <a:solidFill>
                <a:srgbClr val="FFC000"/>
              </a:solidFill>
              <a:latin typeface="Encode Sans Black"/>
            </a:endParaRPr>
          </a:p>
        </p:txBody>
      </p:sp>
      <p:sp>
        <p:nvSpPr>
          <p:cNvPr id="3" name="Obdélník: se zakulacenými rohy 2">
            <a:extLst>
              <a:ext uri="{FF2B5EF4-FFF2-40B4-BE49-F238E27FC236}">
                <a16:creationId xmlns:a16="http://schemas.microsoft.com/office/drawing/2014/main" id="{455E5C36-6A9D-5DE6-4444-25D9944736D6}"/>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3195819854"/>
      </p:ext>
    </p:extLst>
  </p:cSld>
  <p:clrMapOvr>
    <a:masterClrMapping/>
  </p:clrMapOvr>
  <p:transition spd="slow">
    <p:comb/>
  </p:transition>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DFB61BC-5D21-2EF7-810A-6C97CE9CF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705749" y="600978"/>
            <a:ext cx="9766300" cy="1323439"/>
          </a:xfrm>
          <a:prstGeom prst="rect">
            <a:avLst/>
          </a:prstGeom>
        </p:spPr>
        <p:txBody>
          <a:bodyPr wrap="square" lIns="91440" tIns="45720" rIns="91440" bIns="45720" anchor="t">
            <a:spAutoFit/>
          </a:bodyPr>
          <a:lstStyle/>
          <a:p>
            <a:r>
              <a:rPr lang="cs-CZ" sz="4000" b="1" dirty="0">
                <a:solidFill>
                  <a:srgbClr val="00B0F0"/>
                </a:solidFill>
                <a:latin typeface="Encode Sans Black"/>
              </a:rPr>
              <a:t>CO JE</a:t>
            </a:r>
            <a:endParaRPr lang="cs-CZ" sz="4000" b="1" dirty="0">
              <a:solidFill>
                <a:srgbClr val="00B0F0"/>
              </a:solidFill>
              <a:latin typeface="Encode Sans Black" pitchFamily="2" charset="-18"/>
            </a:endParaRPr>
          </a:p>
          <a:p>
            <a:r>
              <a:rPr lang="cs-CZ" sz="4000" b="1" dirty="0">
                <a:solidFill>
                  <a:srgbClr val="00B0F0"/>
                </a:solidFill>
                <a:latin typeface="Encode Sans Black"/>
              </a:rPr>
              <a:t>KYBERGROOMING?</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5" name="Obdélník 4">
            <a:extLst>
              <a:ext uri="{FF2B5EF4-FFF2-40B4-BE49-F238E27FC236}">
                <a16:creationId xmlns:a16="http://schemas.microsoft.com/office/drawing/2014/main" id="{0E8C066A-3588-FF1D-939A-66C2524500F2}"/>
              </a:ext>
            </a:extLst>
          </p:cNvPr>
          <p:cNvSpPr/>
          <p:nvPr/>
        </p:nvSpPr>
        <p:spPr>
          <a:xfrm>
            <a:off x="705749" y="2036311"/>
            <a:ext cx="6027560" cy="2785378"/>
          </a:xfrm>
          <a:prstGeom prst="rect">
            <a:avLst/>
          </a:prstGeom>
        </p:spPr>
        <p:txBody>
          <a:bodyPr wrap="square" lIns="91440" tIns="45720" rIns="91440" bIns="45720" anchor="t">
            <a:spAutoFit/>
          </a:bodyPr>
          <a:lstStyle/>
          <a:p>
            <a:r>
              <a:rPr lang="cs-CZ" sz="2500" b="1" dirty="0">
                <a:solidFill>
                  <a:schemeClr val="bg1"/>
                </a:solidFill>
                <a:latin typeface="Encode Sans Black" pitchFamily="2" charset="-18"/>
                <a:cs typeface="Segoe UI"/>
              </a:rPr>
              <a:t>RIZIKOVÁ FORMA KOMUNIKACE</a:t>
            </a:r>
            <a:br>
              <a:rPr lang="cs-CZ" sz="2500" b="1" dirty="0">
                <a:solidFill>
                  <a:schemeClr val="bg1"/>
                </a:solidFill>
                <a:latin typeface="Encode Sans Black" pitchFamily="2" charset="-18"/>
                <a:cs typeface="Segoe UI"/>
              </a:rPr>
            </a:br>
            <a:r>
              <a:rPr lang="cs-CZ" sz="2500" b="1" dirty="0">
                <a:solidFill>
                  <a:schemeClr val="bg1"/>
                </a:solidFill>
                <a:latin typeface="Encode Sans Black" pitchFamily="2" charset="-18"/>
                <a:cs typeface="Segoe UI"/>
              </a:rPr>
              <a:t>V ONLINE PROSTŘEDÍ, JEJÍMŽ CÍLEM JE:</a:t>
            </a:r>
            <a:br>
              <a:rPr lang="cs-CZ" sz="2500" b="1" dirty="0">
                <a:solidFill>
                  <a:schemeClr val="bg1"/>
                </a:solidFill>
                <a:latin typeface="Encode Sans Black" pitchFamily="2" charset="-18"/>
                <a:cs typeface="Segoe UI"/>
              </a:rPr>
            </a:br>
            <a:r>
              <a:rPr lang="cs-CZ" sz="2500" b="1" dirty="0">
                <a:solidFill>
                  <a:srgbClr val="FD821A"/>
                </a:solidFill>
                <a:latin typeface="Encode Sans Black" pitchFamily="2" charset="-18"/>
                <a:cs typeface="Segoe UI"/>
              </a:rPr>
              <a:t>A. ZMANIPULOVAT VYHLÉDNUTOU OBĚŤ (DÍTĚ).</a:t>
            </a:r>
            <a:br>
              <a:rPr lang="cs-CZ" sz="2500" b="1" dirty="0">
                <a:solidFill>
                  <a:srgbClr val="FD821A"/>
                </a:solidFill>
                <a:latin typeface="Encode Sans Black" pitchFamily="2" charset="-18"/>
                <a:cs typeface="Segoe UI"/>
              </a:rPr>
            </a:br>
            <a:r>
              <a:rPr lang="cs-CZ" sz="2500" b="1" dirty="0">
                <a:solidFill>
                  <a:srgbClr val="FF3300"/>
                </a:solidFill>
                <a:latin typeface="Encode Sans Black" pitchFamily="2" charset="-18"/>
                <a:cs typeface="Segoe UI"/>
              </a:rPr>
              <a:t>B. PŘIMĚT JI K OSOBNÍ SCHŮZCE</a:t>
            </a:r>
            <a:br>
              <a:rPr lang="cs-CZ" sz="2500" b="1" dirty="0">
                <a:solidFill>
                  <a:srgbClr val="FF3300"/>
                </a:solidFill>
                <a:latin typeface="Encode Sans Black" pitchFamily="2" charset="-18"/>
                <a:cs typeface="Segoe UI"/>
              </a:rPr>
            </a:br>
            <a:r>
              <a:rPr lang="cs-CZ" sz="2500" b="1" dirty="0">
                <a:solidFill>
                  <a:srgbClr val="FF3300"/>
                </a:solidFill>
                <a:latin typeface="Encode Sans Black" pitchFamily="2" charset="-18"/>
                <a:cs typeface="Segoe UI"/>
              </a:rPr>
              <a:t>V REÁLNÉM SVĚTĚ</a:t>
            </a:r>
            <a:r>
              <a:rPr lang="cs-CZ" sz="2500" dirty="0">
                <a:solidFill>
                  <a:srgbClr val="FF3300"/>
                </a:solidFill>
                <a:latin typeface="Encode Sans Black" pitchFamily="2" charset="-18"/>
                <a:cs typeface="Segoe UI"/>
              </a:rPr>
              <a:t>.</a:t>
            </a:r>
            <a:endParaRPr lang="cs-CZ" sz="2500" dirty="0">
              <a:solidFill>
                <a:srgbClr val="FF3300"/>
              </a:solidFill>
              <a:latin typeface="Encode Sans Black" pitchFamily="2" charset="-18"/>
            </a:endParaRPr>
          </a:p>
        </p:txBody>
      </p:sp>
    </p:spTree>
    <p:extLst>
      <p:ext uri="{BB962C8B-B14F-4D97-AF65-F5344CB8AC3E}">
        <p14:creationId xmlns:p14="http://schemas.microsoft.com/office/powerpoint/2010/main" val="101262630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30"/>
                                  </p:iterate>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DFB61BC-5D21-2EF7-810A-6C97CE9CF786}"/>
              </a:ext>
            </a:extLst>
          </p:cNvPr>
          <p:cNvPicPr>
            <a:picLocks noChangeAspect="1" noChangeArrowheads="1"/>
          </p:cNvPicPr>
          <p:nvPr/>
        </p:nvPicPr>
        <p:blipFill>
          <a:blip r:embed="rId3">
            <a:alphaModFix amt="35000"/>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705749" y="905778"/>
            <a:ext cx="9766300" cy="707886"/>
          </a:xfrm>
          <a:prstGeom prst="rect">
            <a:avLst/>
          </a:prstGeom>
        </p:spPr>
        <p:txBody>
          <a:bodyPr wrap="square" lIns="91440" tIns="45720" rIns="91440" bIns="45720" anchor="t">
            <a:spAutoFit/>
          </a:bodyPr>
          <a:lstStyle/>
          <a:p>
            <a:r>
              <a:rPr lang="cs-CZ" sz="4000" b="1" dirty="0">
                <a:solidFill>
                  <a:srgbClr val="00B0F0"/>
                </a:solidFill>
                <a:latin typeface="Encode Sans Black"/>
              </a:rPr>
              <a:t>SETKÁNÍ S KYBERGROOMEREM</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5" name="Obdélník 4">
            <a:extLst>
              <a:ext uri="{FF2B5EF4-FFF2-40B4-BE49-F238E27FC236}">
                <a16:creationId xmlns:a16="http://schemas.microsoft.com/office/drawing/2014/main" id="{0E8C066A-3588-FF1D-939A-66C2524500F2}"/>
              </a:ext>
            </a:extLst>
          </p:cNvPr>
          <p:cNvSpPr/>
          <p:nvPr/>
        </p:nvSpPr>
        <p:spPr>
          <a:xfrm>
            <a:off x="705749" y="1718692"/>
            <a:ext cx="9766300" cy="3662541"/>
          </a:xfrm>
          <a:prstGeom prst="rect">
            <a:avLst/>
          </a:prstGeom>
        </p:spPr>
        <p:txBody>
          <a:bodyPr wrap="square" lIns="91440" tIns="45720" rIns="91440" bIns="45720" anchor="t">
            <a:spAutoFit/>
          </a:bodyPr>
          <a:lstStyle/>
          <a:p>
            <a:r>
              <a:rPr lang="cs-CZ" sz="2900" b="1" dirty="0">
                <a:solidFill>
                  <a:schemeClr val="bg1"/>
                </a:solidFill>
                <a:latin typeface="Encode Sans Black"/>
                <a:cs typeface="Segoe UI"/>
              </a:rPr>
              <a:t>NA SETKÁNÍ S KYBERGROOMREM MŮŽE DOJÍT K:</a:t>
            </a:r>
            <a:br>
              <a:rPr lang="cs-CZ" sz="2900" dirty="0">
                <a:latin typeface="Encode Sans Black" pitchFamily="2" charset="-18"/>
                <a:cs typeface="Segoe UI"/>
              </a:rPr>
            </a:br>
            <a:r>
              <a:rPr lang="cs-CZ" sz="2900" dirty="0">
                <a:solidFill>
                  <a:schemeClr val="bg1"/>
                </a:solidFill>
                <a:latin typeface="Encode Sans Black"/>
                <a:cs typeface="Segoe UI"/>
              </a:rPr>
              <a:t>- </a:t>
            </a:r>
            <a:r>
              <a:rPr lang="cs-CZ" sz="2900" dirty="0">
                <a:solidFill>
                  <a:srgbClr val="FD821A"/>
                </a:solidFill>
                <a:latin typeface="Encode Sans Black"/>
                <a:cs typeface="Segoe UI"/>
              </a:rPr>
              <a:t>SEXUÁLNÍMU ZNEUŽITÍ OBĚTI</a:t>
            </a:r>
            <a:r>
              <a:rPr lang="cs-CZ" sz="2900" dirty="0">
                <a:solidFill>
                  <a:schemeClr val="bg1"/>
                </a:solidFill>
                <a:latin typeface="Encode Sans Black"/>
                <a:cs typeface="Segoe UI"/>
              </a:rPr>
              <a:t>,</a:t>
            </a:r>
            <a:br>
              <a:rPr lang="cs-CZ" sz="2900" dirty="0">
                <a:latin typeface="Encode Sans Black" pitchFamily="2" charset="-18"/>
                <a:cs typeface="Segoe UI"/>
              </a:rPr>
            </a:br>
            <a:r>
              <a:rPr lang="cs-CZ" sz="2900" dirty="0">
                <a:solidFill>
                  <a:schemeClr val="bg1"/>
                </a:solidFill>
                <a:latin typeface="Encode Sans Black"/>
                <a:cs typeface="Segoe UI"/>
              </a:rPr>
              <a:t>- ZNEUŽITÍ DÍTĚTE </a:t>
            </a:r>
            <a:r>
              <a:rPr lang="cs-CZ" sz="2900" dirty="0">
                <a:solidFill>
                  <a:srgbClr val="FD821A"/>
                </a:solidFill>
                <a:latin typeface="Encode Sans Black"/>
                <a:cs typeface="Segoe UI"/>
              </a:rPr>
              <a:t>K VÝROBĚ DĚTSKÉ </a:t>
            </a:r>
            <a:br>
              <a:rPr lang="cs-CZ" sz="2900" dirty="0">
                <a:solidFill>
                  <a:srgbClr val="FD821A"/>
                </a:solidFill>
                <a:latin typeface="Encode Sans Black"/>
                <a:cs typeface="Segoe UI"/>
              </a:rPr>
            </a:br>
            <a:r>
              <a:rPr lang="cs-CZ" sz="2900" dirty="0">
                <a:solidFill>
                  <a:srgbClr val="FD821A"/>
                </a:solidFill>
                <a:latin typeface="Encode Sans Black"/>
                <a:cs typeface="Segoe UI"/>
              </a:rPr>
              <a:t>   PORNOGRAFIE</a:t>
            </a:r>
            <a:r>
              <a:rPr lang="cs-CZ" sz="2900" dirty="0">
                <a:solidFill>
                  <a:schemeClr val="bg1"/>
                </a:solidFill>
                <a:latin typeface="Encode Sans Black"/>
                <a:cs typeface="Segoe UI"/>
              </a:rPr>
              <a:t>,</a:t>
            </a:r>
            <a:br>
              <a:rPr lang="cs-CZ" sz="2900" dirty="0">
                <a:latin typeface="Encode Sans Black" pitchFamily="2" charset="-18"/>
                <a:cs typeface="Segoe UI"/>
              </a:rPr>
            </a:br>
            <a:r>
              <a:rPr lang="cs-CZ" sz="2900" dirty="0">
                <a:solidFill>
                  <a:schemeClr val="bg1"/>
                </a:solidFill>
                <a:latin typeface="Encode Sans Black"/>
                <a:cs typeface="Segoe UI"/>
              </a:rPr>
              <a:t>- ZNEUŽITÍ DÍTĚTE PRO </a:t>
            </a:r>
            <a:r>
              <a:rPr lang="cs-CZ" sz="2900" dirty="0">
                <a:solidFill>
                  <a:srgbClr val="FD821A"/>
                </a:solidFill>
                <a:latin typeface="Encode Sans Black"/>
                <a:cs typeface="Segoe UI"/>
              </a:rPr>
              <a:t>DĚTSKOU PROSTITUCI</a:t>
            </a:r>
            <a:r>
              <a:rPr lang="cs-CZ" sz="2900" dirty="0">
                <a:solidFill>
                  <a:schemeClr val="bg1"/>
                </a:solidFill>
                <a:latin typeface="Encode Sans Black"/>
                <a:cs typeface="Segoe UI"/>
              </a:rPr>
              <a:t>,</a:t>
            </a:r>
            <a:br>
              <a:rPr lang="cs-CZ" sz="2900" dirty="0">
                <a:latin typeface="Encode Sans Black" pitchFamily="2" charset="-18"/>
                <a:cs typeface="Segoe UI"/>
              </a:rPr>
            </a:br>
            <a:r>
              <a:rPr lang="cs-CZ" sz="2900" dirty="0">
                <a:solidFill>
                  <a:schemeClr val="bg1"/>
                </a:solidFill>
                <a:latin typeface="Encode Sans Black"/>
                <a:cs typeface="Segoe UI"/>
              </a:rPr>
              <a:t>- </a:t>
            </a:r>
            <a:r>
              <a:rPr lang="cs-CZ" sz="2900" dirty="0">
                <a:solidFill>
                  <a:srgbClr val="FD821A"/>
                </a:solidFill>
                <a:latin typeface="Encode Sans Black"/>
                <a:cs typeface="Segoe UI"/>
              </a:rPr>
              <a:t>FYZICKÉMU MUČENÍ</a:t>
            </a:r>
            <a:r>
              <a:rPr lang="cs-CZ" sz="2900" dirty="0">
                <a:solidFill>
                  <a:schemeClr val="bg1"/>
                </a:solidFill>
                <a:latin typeface="Encode Sans Black"/>
                <a:cs typeface="Segoe UI"/>
              </a:rPr>
              <a:t>,</a:t>
            </a:r>
            <a:br>
              <a:rPr lang="cs-CZ" sz="2900" dirty="0">
                <a:latin typeface="Encode Sans Black" pitchFamily="2" charset="-18"/>
                <a:cs typeface="Segoe UI"/>
              </a:rPr>
            </a:br>
            <a:r>
              <a:rPr lang="cs-CZ" sz="2900" dirty="0">
                <a:solidFill>
                  <a:schemeClr val="bg1"/>
                </a:solidFill>
                <a:latin typeface="Encode Sans Black"/>
                <a:cs typeface="Segoe UI"/>
              </a:rPr>
              <a:t>- ZNEUŽITÍ DÍTĚTE NAPŘ. K  TERORISMU.</a:t>
            </a:r>
            <a:endParaRPr lang="cs-CZ" sz="2900" dirty="0">
              <a:solidFill>
                <a:schemeClr val="bg1"/>
              </a:solidFill>
              <a:latin typeface="Encode Sans Black"/>
              <a:cs typeface="Calibri"/>
            </a:endParaRPr>
          </a:p>
          <a:p>
            <a:endParaRPr lang="cs-CZ" sz="2900" dirty="0">
              <a:solidFill>
                <a:schemeClr val="bg1"/>
              </a:solidFill>
              <a:latin typeface="Encode Sans Black" pitchFamily="2" charset="-18"/>
            </a:endParaRPr>
          </a:p>
        </p:txBody>
      </p:sp>
    </p:spTree>
    <p:extLst>
      <p:ext uri="{BB962C8B-B14F-4D97-AF65-F5344CB8AC3E}">
        <p14:creationId xmlns:p14="http://schemas.microsoft.com/office/powerpoint/2010/main" val="413832423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499C822-C45A-A154-6983-04783AD5EF16}"/>
            </a:ext>
          </a:extLst>
        </p:cNvPr>
        <p:cNvGrpSpPr/>
        <p:nvPr/>
      </p:nvGrpSpPr>
      <p:grpSpPr>
        <a:xfrm>
          <a:off x="0" y="0"/>
          <a:ext cx="0" cy="0"/>
          <a:chOff x="0" y="0"/>
          <a:chExt cx="0" cy="0"/>
        </a:xfrm>
      </p:grpSpPr>
      <p:sp>
        <p:nvSpPr>
          <p:cNvPr id="2" name="Obdélník 1">
            <a:extLst>
              <a:ext uri="{FF2B5EF4-FFF2-40B4-BE49-F238E27FC236}">
                <a16:creationId xmlns:a16="http://schemas.microsoft.com/office/drawing/2014/main" id="{41B7B7D0-192C-41B4-C3D8-EE17652948EF}"/>
              </a:ext>
            </a:extLst>
          </p:cNvPr>
          <p:cNvSpPr/>
          <p:nvPr/>
        </p:nvSpPr>
        <p:spPr>
          <a:xfrm>
            <a:off x="463216" y="1690062"/>
            <a:ext cx="5812346" cy="2800767"/>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p>
          <a:p>
            <a:pPr algn="ctr"/>
            <a:r>
              <a:rPr lang="cs-CZ" sz="4400" dirty="0">
                <a:solidFill>
                  <a:srgbClr val="FFC000"/>
                </a:solidFill>
                <a:latin typeface="Encode Sans Black"/>
              </a:rPr>
              <a:t>SLYŠELI JSTE NĚKDY O WEBCAM TROLLINGU?</a:t>
            </a:r>
            <a:endParaRPr lang="cs-CZ" sz="3200" dirty="0">
              <a:solidFill>
                <a:srgbClr val="FFC000"/>
              </a:solidFill>
              <a:latin typeface="Encode Sans Black"/>
            </a:endParaRPr>
          </a:p>
        </p:txBody>
      </p:sp>
      <p:sp>
        <p:nvSpPr>
          <p:cNvPr id="3" name="Obdélník: se zakulacenými rohy 2">
            <a:extLst>
              <a:ext uri="{FF2B5EF4-FFF2-40B4-BE49-F238E27FC236}">
                <a16:creationId xmlns:a16="http://schemas.microsoft.com/office/drawing/2014/main" id="{182C5FD8-99A4-5132-F259-71158D3DE8B0}"/>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pic>
        <p:nvPicPr>
          <p:cNvPr id="4" name="Obrázek 3" descr="Obsah obrázku kruh, světlo, umění&#10;&#10;Obsah generovaný pomocí AI může být nesprávný.">
            <a:extLst>
              <a:ext uri="{FF2B5EF4-FFF2-40B4-BE49-F238E27FC236}">
                <a16:creationId xmlns:a16="http://schemas.microsoft.com/office/drawing/2014/main" id="{399517BC-5A6C-3B42-6D61-120CC11653DC}"/>
              </a:ext>
            </a:extLst>
          </p:cNvPr>
          <p:cNvPicPr>
            <a:picLocks noChangeAspect="1"/>
          </p:cNvPicPr>
          <p:nvPr/>
        </p:nvPicPr>
        <p:blipFill>
          <a:blip r:embed="rId3">
            <a:extLst>
              <a:ext uri="{28A0092B-C50C-407E-A947-70E740481C1C}">
                <a14:useLocalDpi xmlns:a14="http://schemas.microsoft.com/office/drawing/2010/main" val="0"/>
              </a:ext>
            </a:extLst>
          </a:blip>
          <a:srcRect l="17124" t="18088" r="14969" b="17416"/>
          <a:stretch>
            <a:fillRect/>
          </a:stretch>
        </p:blipFill>
        <p:spPr>
          <a:xfrm>
            <a:off x="6864159" y="549000"/>
            <a:ext cx="4043076" cy="5760000"/>
          </a:xfrm>
          <a:prstGeom prst="rect">
            <a:avLst/>
          </a:prstGeom>
        </p:spPr>
      </p:pic>
    </p:spTree>
    <p:extLst>
      <p:ext uri="{BB962C8B-B14F-4D97-AF65-F5344CB8AC3E}">
        <p14:creationId xmlns:p14="http://schemas.microsoft.com/office/powerpoint/2010/main" val="3769643131"/>
      </p:ext>
    </p:extLst>
  </p:cSld>
  <p:clrMapOvr>
    <a:masterClrMapping/>
  </p:clrMapOvr>
  <p:transition spd="slow">
    <p:comb/>
  </p:transition>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5" name="Obrázek 14" descr="Obsah obrázku oblečení, osoba, umělec, hudba&#10;&#10;Obsah generovaný pomocí AI může být nesprávný.">
            <a:extLst>
              <a:ext uri="{FF2B5EF4-FFF2-40B4-BE49-F238E27FC236}">
                <a16:creationId xmlns:a16="http://schemas.microsoft.com/office/drawing/2014/main" id="{9DED920E-6AE7-8B0E-1BBB-06201BE2FE4E}"/>
              </a:ext>
            </a:extLst>
          </p:cNvPr>
          <p:cNvPicPr>
            <a:picLocks noChangeAspect="1"/>
          </p:cNvPicPr>
          <p:nvPr/>
        </p:nvPicPr>
        <p:blipFill>
          <a:blip r:embed="rId3">
            <a:extLst>
              <a:ext uri="{28A0092B-C50C-407E-A947-70E740481C1C}">
                <a14:useLocalDpi xmlns:a14="http://schemas.microsoft.com/office/drawing/2010/main" val="0"/>
              </a:ext>
            </a:extLst>
          </a:blip>
          <a:srcRect l="2797" t="4134" b="2843"/>
          <a:stretch>
            <a:fillRect/>
          </a:stretch>
        </p:blipFill>
        <p:spPr>
          <a:xfrm>
            <a:off x="6210975" y="1039841"/>
            <a:ext cx="5981025" cy="5723860"/>
          </a:xfrm>
          <a:prstGeom prst="rect">
            <a:avLst/>
          </a:prstGeom>
        </p:spPr>
      </p:pic>
      <p:sp>
        <p:nvSpPr>
          <p:cNvPr id="16" name="Obdélník 15">
            <a:extLst>
              <a:ext uri="{FF2B5EF4-FFF2-40B4-BE49-F238E27FC236}">
                <a16:creationId xmlns:a16="http://schemas.microsoft.com/office/drawing/2014/main" id="{F070B1AA-186A-62FD-4823-53E688C1B011}"/>
              </a:ext>
            </a:extLst>
          </p:cNvPr>
          <p:cNvSpPr/>
          <p:nvPr/>
        </p:nvSpPr>
        <p:spPr>
          <a:xfrm>
            <a:off x="705749" y="600978"/>
            <a:ext cx="6127442" cy="707886"/>
          </a:xfrm>
          <a:prstGeom prst="rect">
            <a:avLst/>
          </a:prstGeom>
        </p:spPr>
        <p:txBody>
          <a:bodyPr wrap="square" lIns="91440" tIns="45720" rIns="91440" bIns="45720" anchor="t">
            <a:spAutoFit/>
          </a:bodyPr>
          <a:lstStyle/>
          <a:p>
            <a:r>
              <a:rPr lang="cs-CZ" sz="4000" b="1" dirty="0">
                <a:solidFill>
                  <a:srgbClr val="00B0F0"/>
                </a:solidFill>
                <a:latin typeface="Encode Sans Black"/>
              </a:rPr>
              <a:t>WEBCAM TROLLING</a:t>
            </a:r>
          </a:p>
        </p:txBody>
      </p:sp>
      <p:sp>
        <p:nvSpPr>
          <p:cNvPr id="17" name="Obdélník 16">
            <a:extLst>
              <a:ext uri="{FF2B5EF4-FFF2-40B4-BE49-F238E27FC236}">
                <a16:creationId xmlns:a16="http://schemas.microsoft.com/office/drawing/2014/main" id="{35A301A6-C059-FD4A-D856-3FB7B5DEB48F}"/>
              </a:ext>
            </a:extLst>
          </p:cNvPr>
          <p:cNvSpPr/>
          <p:nvPr/>
        </p:nvSpPr>
        <p:spPr>
          <a:xfrm>
            <a:off x="705749" y="1782395"/>
            <a:ext cx="6666158" cy="3293209"/>
          </a:xfrm>
          <a:prstGeom prst="rect">
            <a:avLst/>
          </a:prstGeom>
        </p:spPr>
        <p:txBody>
          <a:bodyPr wrap="square" lIns="91440" tIns="45720" rIns="91440" bIns="45720" anchor="t">
            <a:spAutoFit/>
          </a:bodyPr>
          <a:lstStyle/>
          <a:p>
            <a:r>
              <a:rPr lang="cs-CZ" sz="2600" dirty="0">
                <a:solidFill>
                  <a:schemeClr val="bg1"/>
                </a:solidFill>
                <a:latin typeface="Encode Sans Black"/>
              </a:rPr>
              <a:t>KOMUNIKAČNÍ NÁSTROJE V ONLINE PROSTŘEDÍ MOHOU BÝT SNADNO</a:t>
            </a:r>
            <a:br>
              <a:rPr lang="cs-CZ" sz="2600" dirty="0">
                <a:latin typeface="Encode Sans Black" pitchFamily="2" charset="-18"/>
              </a:rPr>
            </a:br>
            <a:r>
              <a:rPr lang="cs-CZ" sz="2600" dirty="0">
                <a:solidFill>
                  <a:schemeClr val="bg1"/>
                </a:solidFill>
                <a:latin typeface="Encode Sans Black"/>
              </a:rPr>
              <a:t>ZNEUŽITY PRO </a:t>
            </a:r>
            <a:r>
              <a:rPr lang="cs-CZ" sz="2600" dirty="0">
                <a:solidFill>
                  <a:srgbClr val="FD821A"/>
                </a:solidFill>
                <a:latin typeface="Encode Sans Black"/>
              </a:rPr>
              <a:t>FALEŠNÝ VIDEOCHAT</a:t>
            </a:r>
            <a:r>
              <a:rPr lang="cs-CZ" sz="2600" dirty="0">
                <a:solidFill>
                  <a:schemeClr val="bg1"/>
                </a:solidFill>
                <a:latin typeface="Encode Sans Black"/>
              </a:rPr>
              <a:t>.</a:t>
            </a:r>
          </a:p>
          <a:p>
            <a:endParaRPr lang="cs-CZ" sz="2600" dirty="0">
              <a:solidFill>
                <a:schemeClr val="bg1"/>
              </a:solidFill>
              <a:latin typeface="Encode Sans Black" pitchFamily="2" charset="-18"/>
            </a:endParaRPr>
          </a:p>
          <a:p>
            <a:r>
              <a:rPr lang="cs-CZ" sz="2600" dirty="0">
                <a:solidFill>
                  <a:schemeClr val="bg1"/>
                </a:solidFill>
                <a:latin typeface="Encode Sans Black" pitchFamily="2" charset="-18"/>
              </a:rPr>
              <a:t>UŽIVATELŮM MÍSTO SKUTEČNÉHO</a:t>
            </a:r>
            <a:br>
              <a:rPr lang="cs-CZ" sz="2600" dirty="0">
                <a:solidFill>
                  <a:schemeClr val="bg1"/>
                </a:solidFill>
                <a:latin typeface="Encode Sans Black" pitchFamily="2" charset="-18"/>
              </a:rPr>
            </a:br>
            <a:r>
              <a:rPr lang="cs-CZ" sz="2600" dirty="0">
                <a:solidFill>
                  <a:schemeClr val="bg1"/>
                </a:solidFill>
                <a:latin typeface="Encode Sans Black" pitchFamily="2" charset="-18"/>
              </a:rPr>
              <a:t>ZÁZNAMU Z WEBKAMERY VYSÍLÁ</a:t>
            </a:r>
            <a:br>
              <a:rPr lang="cs-CZ" sz="2600" dirty="0">
                <a:solidFill>
                  <a:schemeClr val="bg1"/>
                </a:solidFill>
                <a:latin typeface="Encode Sans Black" pitchFamily="2" charset="-18"/>
              </a:rPr>
            </a:br>
            <a:r>
              <a:rPr lang="cs-CZ" sz="2600" dirty="0">
                <a:solidFill>
                  <a:schemeClr val="bg1"/>
                </a:solidFill>
                <a:latin typeface="Encode Sans Black" pitchFamily="2" charset="-18"/>
              </a:rPr>
              <a:t>PACHATEL </a:t>
            </a:r>
            <a:r>
              <a:rPr lang="cs-CZ" sz="2600" dirty="0">
                <a:solidFill>
                  <a:srgbClr val="FD821A"/>
                </a:solidFill>
                <a:latin typeface="Encode Sans Black" pitchFamily="2" charset="-18"/>
              </a:rPr>
              <a:t>PODVRŽENOU </a:t>
            </a:r>
            <a:br>
              <a:rPr lang="cs-CZ" sz="2600" dirty="0">
                <a:solidFill>
                  <a:srgbClr val="FD821A"/>
                </a:solidFill>
                <a:latin typeface="Encode Sans Black" pitchFamily="2" charset="-18"/>
              </a:rPr>
            </a:br>
            <a:r>
              <a:rPr lang="cs-CZ" sz="2600" dirty="0">
                <a:solidFill>
                  <a:srgbClr val="FD821A"/>
                </a:solidFill>
                <a:latin typeface="Encode Sans Black" pitchFamily="2" charset="-18"/>
              </a:rPr>
              <a:t>VIDEOSMYČKU</a:t>
            </a:r>
            <a:r>
              <a:rPr lang="cs-CZ" sz="2600" dirty="0">
                <a:solidFill>
                  <a:schemeClr val="bg1"/>
                </a:solidFill>
                <a:latin typeface="Encode Sans Black" pitchFamily="2" charset="-18"/>
              </a:rPr>
              <a:t>.</a:t>
            </a:r>
          </a:p>
        </p:txBody>
      </p:sp>
      <p:sp>
        <p:nvSpPr>
          <p:cNvPr id="18" name="Obdélník: se zakulacenými rohy 17">
            <a:extLst>
              <a:ext uri="{FF2B5EF4-FFF2-40B4-BE49-F238E27FC236}">
                <a16:creationId xmlns:a16="http://schemas.microsoft.com/office/drawing/2014/main" id="{3B1517A4-48C4-1468-FEAA-2043CC5CCFFC}"/>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229944620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30"/>
                                  </p:iterate>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28" name="Picture 4" descr="Bonfire of Night. Burning Fire. Bright Red and Yellow Flame on Black  Background. | Instagram logo, Black backgrounds, Stock photos">
            <a:extLst>
              <a:ext uri="{FF2B5EF4-FFF2-40B4-BE49-F238E27FC236}">
                <a16:creationId xmlns:a16="http://schemas.microsoft.com/office/drawing/2014/main" id="{53FD8596-B29B-8385-9451-9BD015952A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3016" y="0"/>
            <a:ext cx="11921067" cy="67056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F4CC47A6-E358-A15F-7446-65131C7BF0F0}"/>
              </a:ext>
            </a:extLst>
          </p:cNvPr>
          <p:cNvSpPr/>
          <p:nvPr/>
        </p:nvSpPr>
        <p:spPr>
          <a:xfrm>
            <a:off x="705749" y="600978"/>
            <a:ext cx="9766300" cy="584775"/>
          </a:xfrm>
          <a:prstGeom prst="rect">
            <a:avLst/>
          </a:prstGeom>
        </p:spPr>
        <p:txBody>
          <a:bodyPr wrap="square" lIns="91440" tIns="45720" rIns="91440" bIns="45720" anchor="t">
            <a:spAutoFit/>
          </a:bodyPr>
          <a:lstStyle/>
          <a:p>
            <a:r>
              <a:rPr lang="cs-CZ" sz="3200" b="1">
                <a:solidFill>
                  <a:srgbClr val="FD821A"/>
                </a:solidFill>
                <a:latin typeface="Encode Sans Black" pitchFamily="2" charset="-18"/>
                <a:cs typeface="Segoe UI"/>
              </a:rPr>
              <a:t>PIŠKOT A MELUZÍN (ČR, 2007–2012)</a:t>
            </a:r>
            <a:endParaRPr lang="cs-CZ" sz="3200" b="1">
              <a:latin typeface="Encode Sans Black" pitchFamily="2" charset="-18"/>
              <a:cs typeface="Segoe UI"/>
            </a:endParaRPr>
          </a:p>
        </p:txBody>
      </p:sp>
      <p:sp>
        <p:nvSpPr>
          <p:cNvPr id="5" name="Obdélník 4">
            <a:extLst>
              <a:ext uri="{FF2B5EF4-FFF2-40B4-BE49-F238E27FC236}">
                <a16:creationId xmlns:a16="http://schemas.microsoft.com/office/drawing/2014/main" id="{B0F898D3-8047-3629-CDCE-980DABC4F104}"/>
              </a:ext>
            </a:extLst>
          </p:cNvPr>
          <p:cNvSpPr/>
          <p:nvPr/>
        </p:nvSpPr>
        <p:spPr>
          <a:xfrm>
            <a:off x="705749" y="1266869"/>
            <a:ext cx="6411488" cy="5093702"/>
          </a:xfrm>
          <a:prstGeom prst="rect">
            <a:avLst/>
          </a:prstGeom>
        </p:spPr>
        <p:txBody>
          <a:bodyPr wrap="square" lIns="91440" tIns="45720" rIns="91440" bIns="45720" anchor="t">
            <a:spAutoFit/>
          </a:bodyPr>
          <a:lstStyle/>
          <a:p>
            <a:r>
              <a:rPr lang="cs-CZ" sz="2500" dirty="0">
                <a:solidFill>
                  <a:schemeClr val="bg1"/>
                </a:solidFill>
                <a:latin typeface="Encode Sans Black"/>
                <a:cs typeface="Segoe UI"/>
              </a:rPr>
              <a:t>SKAUTŠTÍ VEDOUCÍ </a:t>
            </a:r>
            <a:r>
              <a:rPr lang="cs-CZ" sz="2500" b="1" dirty="0">
                <a:solidFill>
                  <a:schemeClr val="bg1"/>
                </a:solidFill>
                <a:latin typeface="Encode Sans Black"/>
                <a:cs typeface="Segoe UI"/>
              </a:rPr>
              <a:t>MARTIN MERTL (22 LET)</a:t>
            </a:r>
            <a:r>
              <a:rPr lang="cs-CZ" sz="2500" dirty="0">
                <a:solidFill>
                  <a:schemeClr val="bg1"/>
                </a:solidFill>
                <a:latin typeface="Encode Sans Black"/>
                <a:cs typeface="Segoe UI"/>
              </a:rPr>
              <a:t> A </a:t>
            </a:r>
            <a:r>
              <a:rPr lang="cs-CZ" sz="2500" b="1" dirty="0">
                <a:solidFill>
                  <a:schemeClr val="bg1"/>
                </a:solidFill>
                <a:latin typeface="Encode Sans Black"/>
                <a:cs typeface="Segoe UI"/>
              </a:rPr>
              <a:t>MILAN MACHÁT (20 LET)</a:t>
            </a:r>
          </a:p>
          <a:p>
            <a:r>
              <a:rPr lang="cs-CZ" sz="2500" dirty="0">
                <a:solidFill>
                  <a:schemeClr val="bg1"/>
                </a:solidFill>
                <a:latin typeface="Encode Sans Black"/>
                <a:cs typeface="Segoe UI"/>
              </a:rPr>
              <a:t>SI PROSTŘEDNICTVÍM SOCIÁLNÍ SÍTĚ FACEBOOK VYTVOŘILI </a:t>
            </a:r>
            <a:r>
              <a:rPr lang="cs-CZ" sz="2500" dirty="0">
                <a:solidFill>
                  <a:srgbClr val="FFC000"/>
                </a:solidFill>
                <a:latin typeface="Encode Sans Black"/>
                <a:cs typeface="Segoe UI"/>
              </a:rPr>
              <a:t>PROFIL FIKTIVNÍ DÍVKY. </a:t>
            </a:r>
            <a:r>
              <a:rPr lang="cs-CZ" sz="2500" dirty="0">
                <a:solidFill>
                  <a:schemeClr val="bg1"/>
                </a:solidFill>
                <a:latin typeface="Encode Sans Black"/>
                <a:cs typeface="Segoe UI"/>
              </a:rPr>
              <a:t>POMOCÍ TOHOTO PROFILU NAVAZOVALI KONTAKT</a:t>
            </a:r>
            <a:endParaRPr lang="cs-CZ" sz="2500" dirty="0">
              <a:solidFill>
                <a:schemeClr val="bg1"/>
              </a:solidFill>
              <a:latin typeface="Encode Sans Black"/>
              <a:ea typeface="Calibri"/>
              <a:cs typeface="Segoe UI"/>
            </a:endParaRPr>
          </a:p>
          <a:p>
            <a:r>
              <a:rPr lang="cs-CZ" sz="2500" dirty="0">
                <a:solidFill>
                  <a:schemeClr val="bg1"/>
                </a:solidFill>
                <a:latin typeface="Encode Sans Black"/>
                <a:cs typeface="Segoe UI"/>
              </a:rPr>
              <a:t>S NEZLETILÝMI DĚTMI. </a:t>
            </a:r>
            <a:endParaRPr lang="cs-CZ" sz="2500" dirty="0">
              <a:solidFill>
                <a:schemeClr val="bg1"/>
              </a:solidFill>
              <a:latin typeface="Encode Sans Black"/>
              <a:cs typeface="Calibri" panose="020F0502020204030204"/>
            </a:endParaRPr>
          </a:p>
          <a:p>
            <a:endParaRPr lang="cs-CZ" sz="2500">
              <a:solidFill>
                <a:schemeClr val="bg1"/>
              </a:solidFill>
              <a:latin typeface="Encode Sans Black" pitchFamily="2" charset="-18"/>
              <a:cs typeface="Segoe UI"/>
            </a:endParaRPr>
          </a:p>
          <a:p>
            <a:r>
              <a:rPr lang="cs-CZ" sz="2500" dirty="0">
                <a:solidFill>
                  <a:srgbClr val="FFC000"/>
                </a:solidFill>
                <a:latin typeface="Encode Sans Black"/>
                <a:cs typeface="Segoe UI"/>
              </a:rPr>
              <a:t>ZNEUŽILI </a:t>
            </a:r>
            <a:r>
              <a:rPr lang="cs-CZ" sz="2500" b="1" dirty="0">
                <a:solidFill>
                  <a:srgbClr val="FFC000"/>
                </a:solidFill>
                <a:latin typeface="Encode Sans Black"/>
                <a:cs typeface="Segoe UI"/>
              </a:rPr>
              <a:t>39 DĚTÍ </a:t>
            </a:r>
            <a:r>
              <a:rPr lang="cs-CZ" sz="2500" b="1" dirty="0">
                <a:solidFill>
                  <a:schemeClr val="bg1"/>
                </a:solidFill>
                <a:latin typeface="Encode Sans Black"/>
                <a:cs typeface="Segoe UI"/>
              </a:rPr>
              <a:t>(36 CHLAPCŮ </a:t>
            </a:r>
            <a:endParaRPr lang="cs-CZ" sz="2500" dirty="0">
              <a:solidFill>
                <a:schemeClr val="bg1"/>
              </a:solidFill>
              <a:latin typeface="Encode Sans Black"/>
              <a:cs typeface="Calibri"/>
            </a:endParaRPr>
          </a:p>
          <a:p>
            <a:r>
              <a:rPr lang="cs-CZ" sz="2500" b="1" dirty="0">
                <a:solidFill>
                  <a:schemeClr val="bg1"/>
                </a:solidFill>
                <a:latin typeface="Encode Sans Black"/>
                <a:cs typeface="Segoe UI"/>
              </a:rPr>
              <a:t>A 3 DÍVKY)</a:t>
            </a:r>
            <a:r>
              <a:rPr lang="cs-CZ" sz="2500" dirty="0">
                <a:solidFill>
                  <a:schemeClr val="bg1"/>
                </a:solidFill>
                <a:latin typeface="Encode Sans Black"/>
                <a:cs typeface="Segoe UI"/>
              </a:rPr>
              <a:t> NEJČASTĚJI VE VĚKU 10–13 LET.  V LISTOPADU 2013 BYLI ODSOUZENI NA </a:t>
            </a:r>
            <a:r>
              <a:rPr lang="cs-CZ" sz="2500" b="1" dirty="0">
                <a:solidFill>
                  <a:schemeClr val="bg1"/>
                </a:solidFill>
                <a:latin typeface="Encode Sans Black"/>
                <a:cs typeface="Segoe UI"/>
              </a:rPr>
              <a:t>10 LET</a:t>
            </a:r>
            <a:r>
              <a:rPr lang="cs-CZ" sz="2500" dirty="0">
                <a:solidFill>
                  <a:schemeClr val="bg1"/>
                </a:solidFill>
                <a:latin typeface="Encode Sans Black"/>
                <a:cs typeface="Segoe UI"/>
              </a:rPr>
              <a:t> ODNĚTÍ SVOBODY.</a:t>
            </a:r>
            <a:endParaRPr lang="cs-CZ" sz="2500">
              <a:solidFill>
                <a:schemeClr val="bg1"/>
              </a:solidFill>
              <a:latin typeface="Encode Sans Black"/>
              <a:cs typeface="Calibri"/>
            </a:endParaRPr>
          </a:p>
        </p:txBody>
      </p:sp>
      <p:sp>
        <p:nvSpPr>
          <p:cNvPr id="18" name="AutoShape 6">
            <a:extLst>
              <a:ext uri="{FF2B5EF4-FFF2-40B4-BE49-F238E27FC236}">
                <a16:creationId xmlns:a16="http://schemas.microsoft.com/office/drawing/2014/main" id="{02B1595B-4156-2329-6E92-7C34BE8B33A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2" name="Obdélník: se zakulacenými rohy 1">
            <a:extLst>
              <a:ext uri="{FF2B5EF4-FFF2-40B4-BE49-F238E27FC236}">
                <a16:creationId xmlns:a16="http://schemas.microsoft.com/office/drawing/2014/main" id="{65217955-8D8C-311A-2B7C-E9EA63FB98C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pic>
        <p:nvPicPr>
          <p:cNvPr id="7" name="Obrázek 6" descr="Obsah obrázku osoba, Lidská tvář, Čelo, Brada&#10;&#10;Popis se vygeneroval automaticky.">
            <a:extLst>
              <a:ext uri="{FF2B5EF4-FFF2-40B4-BE49-F238E27FC236}">
                <a16:creationId xmlns:a16="http://schemas.microsoft.com/office/drawing/2014/main" id="{A0C57DD6-C295-A3C4-9224-CAEB3F118A61}"/>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22000" contrast="24000"/>
                    </a14:imgEffect>
                  </a14:imgLayer>
                </a14:imgProps>
              </a:ext>
            </a:extLst>
          </a:blip>
          <a:stretch>
            <a:fillRect/>
          </a:stretch>
        </p:blipFill>
        <p:spPr>
          <a:xfrm>
            <a:off x="9191589" y="2826913"/>
            <a:ext cx="2560920" cy="3279861"/>
          </a:xfrm>
          <a:prstGeom prst="rect">
            <a:avLst/>
          </a:prstGeom>
          <a:ln w="38100">
            <a:solidFill>
              <a:schemeClr val="bg1"/>
            </a:solidFill>
          </a:ln>
        </p:spPr>
      </p:pic>
      <p:pic>
        <p:nvPicPr>
          <p:cNvPr id="6" name="Obrázek 5" descr="Obsah obrázku osoba, Lidská tvář, Čelo, Brada&#10;&#10;Popis se vygeneroval automaticky.">
            <a:extLst>
              <a:ext uri="{FF2B5EF4-FFF2-40B4-BE49-F238E27FC236}">
                <a16:creationId xmlns:a16="http://schemas.microsoft.com/office/drawing/2014/main" id="{2E4E11C3-4C01-3A6A-6C31-CE9E505B7DCB}"/>
              </a:ext>
            </a:extLst>
          </p:cNvPr>
          <p:cNvPicPr>
            <a:picLocks noChangeAspect="1"/>
          </p:cNvPicPr>
          <p:nvPr/>
        </p:nvPicPr>
        <p:blipFill>
          <a:blip r:embed="rId6"/>
          <a:stretch>
            <a:fillRect/>
          </a:stretch>
        </p:blipFill>
        <p:spPr>
          <a:xfrm>
            <a:off x="7394457" y="1419269"/>
            <a:ext cx="2362200" cy="3286125"/>
          </a:xfrm>
          <a:prstGeom prst="rect">
            <a:avLst/>
          </a:prstGeom>
          <a:ln w="38100">
            <a:solidFill>
              <a:schemeClr val="bg1"/>
            </a:solidFill>
          </a:ln>
        </p:spPr>
      </p:pic>
    </p:spTree>
    <p:extLst>
      <p:ext uri="{BB962C8B-B14F-4D97-AF65-F5344CB8AC3E}">
        <p14:creationId xmlns:p14="http://schemas.microsoft.com/office/powerpoint/2010/main" val="3477732532"/>
      </p:ext>
    </p:extLst>
  </p:cSld>
  <p:clrMapOvr>
    <a:masterClrMapping/>
  </p:clrMapOvr>
  <p:transition spd="slow">
    <p:comb/>
  </p:transition>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Picture 4" descr="Bonfire of Night. Burning Fire. Bright Red and Yellow Flame on Black  Background. | Instagram logo, Black backgrounds, Stock photos">
            <a:extLst>
              <a:ext uri="{FF2B5EF4-FFF2-40B4-BE49-F238E27FC236}">
                <a16:creationId xmlns:a16="http://schemas.microsoft.com/office/drawing/2014/main" id="{4DEE9FE4-A1DA-4FBF-E790-CA69FF1F8F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3966" y="0"/>
            <a:ext cx="11921067" cy="67056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F4CC47A6-E358-A15F-7446-65131C7BF0F0}"/>
              </a:ext>
            </a:extLst>
          </p:cNvPr>
          <p:cNvSpPr/>
          <p:nvPr/>
        </p:nvSpPr>
        <p:spPr>
          <a:xfrm>
            <a:off x="705749" y="600978"/>
            <a:ext cx="9766300" cy="584775"/>
          </a:xfrm>
          <a:prstGeom prst="rect">
            <a:avLst/>
          </a:prstGeom>
        </p:spPr>
        <p:txBody>
          <a:bodyPr wrap="square" lIns="91440" tIns="45720" rIns="91440" bIns="45720" anchor="t">
            <a:spAutoFit/>
          </a:bodyPr>
          <a:lstStyle/>
          <a:p>
            <a:r>
              <a:rPr lang="cs-CZ" sz="3200" b="1">
                <a:solidFill>
                  <a:srgbClr val="FD821A"/>
                </a:solidFill>
                <a:latin typeface="Encode Sans Black" pitchFamily="2" charset="-18"/>
                <a:cs typeface="Segoe UI"/>
              </a:rPr>
              <a:t>LUKÁŠ BAKO (ČR, 2014)</a:t>
            </a:r>
            <a:endParaRPr lang="cs-CZ" sz="3200">
              <a:latin typeface="Encode Sans Black" pitchFamily="2" charset="-18"/>
            </a:endParaRPr>
          </a:p>
        </p:txBody>
      </p:sp>
      <p:sp>
        <p:nvSpPr>
          <p:cNvPr id="5" name="Obdélník 4">
            <a:extLst>
              <a:ext uri="{FF2B5EF4-FFF2-40B4-BE49-F238E27FC236}">
                <a16:creationId xmlns:a16="http://schemas.microsoft.com/office/drawing/2014/main" id="{B0F898D3-8047-3629-CDCE-980DABC4F104}"/>
              </a:ext>
            </a:extLst>
          </p:cNvPr>
          <p:cNvSpPr/>
          <p:nvPr/>
        </p:nvSpPr>
        <p:spPr>
          <a:xfrm>
            <a:off x="705749" y="1363375"/>
            <a:ext cx="6411488" cy="4893647"/>
          </a:xfrm>
          <a:prstGeom prst="rect">
            <a:avLst/>
          </a:prstGeom>
        </p:spPr>
        <p:txBody>
          <a:bodyPr wrap="square" lIns="91440" tIns="45720" rIns="91440" bIns="45720" anchor="t">
            <a:spAutoFit/>
          </a:bodyPr>
          <a:lstStyle/>
          <a:p>
            <a:r>
              <a:rPr lang="cs-CZ" sz="2400" dirty="0">
                <a:solidFill>
                  <a:schemeClr val="bg1"/>
                </a:solidFill>
                <a:latin typeface="Encode Sans Black"/>
                <a:cs typeface="Segoe UI"/>
              </a:rPr>
              <a:t>LUKÁŠ BAKO (21) PROSTŘEDNICTVÍM SOCIÁLNÍ SÍTĚ </a:t>
            </a:r>
            <a:r>
              <a:rPr lang="cs-CZ" sz="2400" dirty="0">
                <a:solidFill>
                  <a:srgbClr val="FD821A"/>
                </a:solidFill>
                <a:latin typeface="Encode Sans Black"/>
                <a:cs typeface="Segoe UI"/>
              </a:rPr>
              <a:t>FACEBOOK</a:t>
            </a:r>
            <a:r>
              <a:rPr lang="cs-CZ" sz="2400" dirty="0">
                <a:solidFill>
                  <a:schemeClr val="bg1"/>
                </a:solidFill>
                <a:latin typeface="Encode Sans Black"/>
                <a:cs typeface="Segoe UI"/>
              </a:rPr>
              <a:t> A SLUŽBY </a:t>
            </a:r>
            <a:r>
              <a:rPr lang="cs-CZ" sz="2400" dirty="0">
                <a:solidFill>
                  <a:srgbClr val="FD821A"/>
                </a:solidFill>
                <a:latin typeface="Encode Sans Black"/>
                <a:cs typeface="Segoe UI"/>
              </a:rPr>
              <a:t>SKYPE</a:t>
            </a:r>
            <a:r>
              <a:rPr lang="cs-CZ" sz="2400" dirty="0">
                <a:solidFill>
                  <a:schemeClr val="bg1"/>
                </a:solidFill>
                <a:latin typeface="Encode Sans Black"/>
                <a:cs typeface="Segoe UI"/>
              </a:rPr>
              <a:t> ZNEUŽIL DESÍTKY DÍVEK VE VĚKU 10–18 LET. NA FACEBOOKU </a:t>
            </a:r>
            <a:endParaRPr lang="en-US" dirty="0">
              <a:solidFill>
                <a:schemeClr val="bg1"/>
              </a:solidFill>
            </a:endParaRPr>
          </a:p>
          <a:p>
            <a:r>
              <a:rPr lang="cs-CZ" sz="2400" dirty="0">
                <a:solidFill>
                  <a:schemeClr val="bg1"/>
                </a:solidFill>
                <a:latin typeface="Encode Sans Black"/>
                <a:cs typeface="Segoe UI"/>
              </a:rPr>
              <a:t>A SKYPE SE S DÍVKAMI NEJPRVE SEZNÁMIL, </a:t>
            </a:r>
            <a:r>
              <a:rPr lang="cs-CZ" sz="2400" dirty="0">
                <a:solidFill>
                  <a:srgbClr val="FD821A"/>
                </a:solidFill>
                <a:latin typeface="Encode Sans Black"/>
                <a:cs typeface="Segoe UI"/>
              </a:rPr>
              <a:t>VYLÁKAL OD NICH INTIMNÍ MATERIÁLY</a:t>
            </a:r>
            <a:r>
              <a:rPr lang="cs-CZ" sz="2400" dirty="0">
                <a:solidFill>
                  <a:schemeClr val="bg1"/>
                </a:solidFill>
                <a:latin typeface="Encode Sans Black"/>
                <a:cs typeface="Segoe UI"/>
              </a:rPr>
              <a:t>, A POKUD DÍVKA ODMÍTLA OSOBNÍ SETKÁNÍ, </a:t>
            </a:r>
            <a:r>
              <a:rPr lang="cs-CZ" sz="2400" dirty="0">
                <a:solidFill>
                  <a:srgbClr val="FD821A"/>
                </a:solidFill>
                <a:latin typeface="Encode Sans Black"/>
                <a:cs typeface="Segoe UI"/>
              </a:rPr>
              <a:t>ZAČAL JI VYDÍRAT</a:t>
            </a:r>
            <a:r>
              <a:rPr lang="cs-CZ" sz="2400" dirty="0">
                <a:solidFill>
                  <a:schemeClr val="bg1"/>
                </a:solidFill>
                <a:latin typeface="Encode Sans Black"/>
                <a:cs typeface="Segoe UI"/>
              </a:rPr>
              <a:t>.</a:t>
            </a:r>
            <a:endParaRPr lang="cs-CZ">
              <a:solidFill>
                <a:schemeClr val="bg1"/>
              </a:solidFill>
            </a:endParaRPr>
          </a:p>
          <a:p>
            <a:endParaRPr lang="cs-CZ" sz="2400">
              <a:solidFill>
                <a:schemeClr val="bg1"/>
              </a:solidFill>
              <a:latin typeface="Encode Sans Black" pitchFamily="2" charset="-18"/>
              <a:cs typeface="Segoe UI"/>
            </a:endParaRPr>
          </a:p>
          <a:p>
            <a:r>
              <a:rPr lang="cs-CZ" sz="2400" dirty="0">
                <a:solidFill>
                  <a:schemeClr val="bg1"/>
                </a:solidFill>
                <a:latin typeface="Encode Sans Black"/>
                <a:cs typeface="Segoe UI"/>
              </a:rPr>
              <a:t>POŠKOZENÝCH DÍVEK BYLO CELKEM </a:t>
            </a:r>
            <a:r>
              <a:rPr lang="cs-CZ" sz="2400" b="1" dirty="0">
                <a:solidFill>
                  <a:srgbClr val="FD821A"/>
                </a:solidFill>
                <a:latin typeface="Encode Sans Black"/>
                <a:cs typeface="Segoe UI"/>
              </a:rPr>
              <a:t>47</a:t>
            </a:r>
            <a:r>
              <a:rPr lang="cs-CZ" sz="2400" dirty="0">
                <a:solidFill>
                  <a:schemeClr val="bg1"/>
                </a:solidFill>
                <a:latin typeface="Encode Sans Black"/>
                <a:cs typeface="Segoe UI"/>
              </a:rPr>
              <a:t>. V ROCE 2016 ODSOUZEN NA </a:t>
            </a:r>
            <a:r>
              <a:rPr lang="cs-CZ" sz="2400" b="1" dirty="0">
                <a:solidFill>
                  <a:schemeClr val="bg1"/>
                </a:solidFill>
                <a:latin typeface="Encode Sans Black"/>
                <a:cs typeface="Segoe UI"/>
              </a:rPr>
              <a:t>8,5 ROKU</a:t>
            </a:r>
            <a:r>
              <a:rPr lang="cs-CZ" sz="2400" dirty="0">
                <a:solidFill>
                  <a:schemeClr val="bg1"/>
                </a:solidFill>
                <a:latin typeface="Encode Sans Black"/>
                <a:cs typeface="Segoe UI"/>
              </a:rPr>
              <a:t> VE VĚZNICI S OSTRAHOU.</a:t>
            </a:r>
            <a:endParaRPr lang="cs-CZ" sz="2400" dirty="0">
              <a:solidFill>
                <a:schemeClr val="bg1"/>
              </a:solidFill>
              <a:latin typeface="Encode Sans Black"/>
              <a:cs typeface="Calibri"/>
            </a:endParaRPr>
          </a:p>
          <a:p>
            <a:endParaRPr lang="cs-CZ" sz="2400">
              <a:solidFill>
                <a:schemeClr val="bg1"/>
              </a:solidFill>
              <a:latin typeface="Encode Sans Black" pitchFamily="2" charset="-18"/>
              <a:cs typeface="Segoe UI"/>
            </a:endParaRPr>
          </a:p>
        </p:txBody>
      </p:sp>
      <p:sp>
        <p:nvSpPr>
          <p:cNvPr id="18" name="AutoShape 6">
            <a:extLst>
              <a:ext uri="{FF2B5EF4-FFF2-40B4-BE49-F238E27FC236}">
                <a16:creationId xmlns:a16="http://schemas.microsoft.com/office/drawing/2014/main" id="{02B1595B-4156-2329-6E92-7C34BE8B33A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s-CZ"/>
          </a:p>
        </p:txBody>
      </p:sp>
      <p:sp>
        <p:nvSpPr>
          <p:cNvPr id="2" name="Obdélník: se zakulacenými rohy 1">
            <a:extLst>
              <a:ext uri="{FF2B5EF4-FFF2-40B4-BE49-F238E27FC236}">
                <a16:creationId xmlns:a16="http://schemas.microsoft.com/office/drawing/2014/main" id="{65217955-8D8C-311A-2B7C-E9EA63FB98C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pic>
        <p:nvPicPr>
          <p:cNvPr id="4" name="Obrázek 3" descr="Obsah obrázku Lidská tvář, osoba, interiér, oblečení&#10;&#10;Popis se vygeneroval automaticky.">
            <a:extLst>
              <a:ext uri="{FF2B5EF4-FFF2-40B4-BE49-F238E27FC236}">
                <a16:creationId xmlns:a16="http://schemas.microsoft.com/office/drawing/2014/main" id="{7FF13C5B-A431-4A2D-4DB8-8BF49C376F61}"/>
              </a:ext>
            </a:extLst>
          </p:cNvPr>
          <p:cNvPicPr>
            <a:picLocks noChangeAspect="1"/>
          </p:cNvPicPr>
          <p:nvPr/>
        </p:nvPicPr>
        <p:blipFill>
          <a:blip r:embed="rId4"/>
          <a:stretch>
            <a:fillRect/>
          </a:stretch>
        </p:blipFill>
        <p:spPr>
          <a:xfrm>
            <a:off x="7440143" y="1601309"/>
            <a:ext cx="4160337" cy="3655381"/>
          </a:xfrm>
          <a:prstGeom prst="rect">
            <a:avLst/>
          </a:prstGeom>
          <a:ln w="101600" cap="sq">
            <a:solidFill>
              <a:schemeClr val="bg1"/>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215000737"/>
      </p:ext>
    </p:extLst>
  </p:cSld>
  <p:clrMapOvr>
    <a:masterClrMapping/>
  </p:clrMapOvr>
  <p:transition spd="slow">
    <p:comb/>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pic>
        <p:nvPicPr>
          <p:cNvPr id="2050" name="Picture 2">
            <a:extLst>
              <a:ext uri="{FF2B5EF4-FFF2-40B4-BE49-F238E27FC236}">
                <a16:creationId xmlns:a16="http://schemas.microsoft.com/office/drawing/2014/main" id="{BC7C4749-F2B8-D2E5-8C2B-88EFE9F0A3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686425" cy="8529638"/>
          </a:xfrm>
          <a:prstGeom prst="rect">
            <a:avLst/>
          </a:prstGeom>
          <a:noFill/>
          <a:extLst>
            <a:ext uri="{909E8E84-426E-40DD-AFC4-6F175D3DCCD1}">
              <a14:hiddenFill xmlns:a14="http://schemas.microsoft.com/office/drawing/2010/main">
                <a:solidFill>
                  <a:srgbClr val="FFFFFF"/>
                </a:solidFill>
              </a14:hiddenFill>
            </a:ext>
          </a:extLst>
        </p:spPr>
      </p:pic>
      <p:sp>
        <p:nvSpPr>
          <p:cNvPr id="2" name="TextovéPole 1">
            <a:extLst>
              <a:ext uri="{FF2B5EF4-FFF2-40B4-BE49-F238E27FC236}">
                <a16:creationId xmlns:a16="http://schemas.microsoft.com/office/drawing/2014/main" id="{5FEA55F0-27F1-4378-84FE-507684B5A6CA}"/>
              </a:ext>
            </a:extLst>
          </p:cNvPr>
          <p:cNvSpPr txBox="1"/>
          <p:nvPr/>
        </p:nvSpPr>
        <p:spPr>
          <a:xfrm>
            <a:off x="5433006" y="1651590"/>
            <a:ext cx="4774063" cy="3554819"/>
          </a:xfrm>
          <a:prstGeom prst="rect">
            <a:avLst/>
          </a:prstGeom>
          <a:noFill/>
        </p:spPr>
        <p:txBody>
          <a:bodyPr wrap="none" rtlCol="0">
            <a:spAutoFit/>
          </a:bodyPr>
          <a:lstStyle/>
          <a:p>
            <a:pPr algn="ctr"/>
            <a:r>
              <a:rPr lang="cs-CZ" sz="4500">
                <a:solidFill>
                  <a:schemeClr val="bg1"/>
                </a:solidFill>
                <a:latin typeface="Encode Sans Black" pitchFamily="2" charset="-18"/>
              </a:rPr>
              <a:t>INTERNET JE</a:t>
            </a:r>
          </a:p>
          <a:p>
            <a:pPr algn="ctr"/>
            <a:r>
              <a:rPr lang="cs-CZ" sz="4500">
                <a:solidFill>
                  <a:srgbClr val="00B050"/>
                </a:solidFill>
                <a:latin typeface="Encode Sans Black" pitchFamily="2" charset="-18"/>
              </a:rPr>
              <a:t>SKVĚLÉ MÍSTO</a:t>
            </a:r>
            <a:r>
              <a:rPr lang="cs-CZ" sz="4500">
                <a:solidFill>
                  <a:schemeClr val="bg1"/>
                </a:solidFill>
                <a:latin typeface="Encode Sans Black" pitchFamily="2" charset="-18"/>
              </a:rPr>
              <a:t>,</a:t>
            </a:r>
          </a:p>
          <a:p>
            <a:pPr algn="ctr"/>
            <a:r>
              <a:rPr lang="cs-CZ" sz="4500">
                <a:solidFill>
                  <a:schemeClr val="bg1"/>
                </a:solidFill>
                <a:latin typeface="Encode Sans Black" pitchFamily="2" charset="-18"/>
              </a:rPr>
              <a:t>MŮŽE BÝT</a:t>
            </a:r>
          </a:p>
          <a:p>
            <a:pPr algn="ctr"/>
            <a:r>
              <a:rPr lang="cs-CZ" sz="4500">
                <a:solidFill>
                  <a:schemeClr val="bg1"/>
                </a:solidFill>
                <a:latin typeface="Encode Sans Black" pitchFamily="2" charset="-18"/>
              </a:rPr>
              <a:t>ALE TAKÉ</a:t>
            </a:r>
          </a:p>
          <a:p>
            <a:pPr algn="ctr"/>
            <a:r>
              <a:rPr lang="cs-CZ" sz="4500">
                <a:solidFill>
                  <a:schemeClr val="accent2">
                    <a:lumMod val="75000"/>
                  </a:schemeClr>
                </a:solidFill>
                <a:latin typeface="Encode Sans Black" pitchFamily="2" charset="-18"/>
              </a:rPr>
              <a:t>NEBEZPEČNÝ</a:t>
            </a:r>
            <a:r>
              <a:rPr lang="cs-CZ" sz="4500">
                <a:solidFill>
                  <a:schemeClr val="bg1"/>
                </a:solidFill>
                <a:latin typeface="Encode Sans Black" pitchFamily="2" charset="-18"/>
              </a:rPr>
              <a:t>!</a:t>
            </a:r>
          </a:p>
        </p:txBody>
      </p:sp>
      <p:pic>
        <p:nvPicPr>
          <p:cNvPr id="10246" name="Picture 6" descr="Electric Animated Gif">
            <a:extLst>
              <a:ext uri="{FF2B5EF4-FFF2-40B4-BE49-F238E27FC236}">
                <a16:creationId xmlns:a16="http://schemas.microsoft.com/office/drawing/2014/main" id="{7C82F240-D02C-8673-1B8B-1F10C6E67C8C}"/>
              </a:ext>
            </a:extLst>
          </p:cNvPr>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rot="5400000">
            <a:off x="6900874" y="5133974"/>
            <a:ext cx="1838325" cy="1838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002791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246"/>
                                        </p:tgtEl>
                                        <p:attrNameLst>
                                          <p:attrName>style.visibility</p:attrName>
                                        </p:attrNameLst>
                                      </p:cBhvr>
                                      <p:to>
                                        <p:strVal val="visible"/>
                                      </p:to>
                                    </p:set>
                                    <p:animEffect transition="in" filter="fade">
                                      <p:cBhvr>
                                        <p:cTn id="11" dur="500"/>
                                        <p:tgtEl>
                                          <p:spTgt spid="10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Obdélník 3">
            <a:extLst>
              <a:ext uri="{FF2B5EF4-FFF2-40B4-BE49-F238E27FC236}">
                <a16:creationId xmlns:a16="http://schemas.microsoft.com/office/drawing/2014/main" id="{EEF48F6B-D394-5393-F5A0-48BD071D5290}"/>
              </a:ext>
            </a:extLst>
          </p:cNvPr>
          <p:cNvSpPr/>
          <p:nvPr/>
        </p:nvSpPr>
        <p:spPr>
          <a:xfrm>
            <a:off x="705749" y="600978"/>
            <a:ext cx="9766300" cy="1169551"/>
          </a:xfrm>
          <a:prstGeom prst="rect">
            <a:avLst/>
          </a:prstGeom>
        </p:spPr>
        <p:txBody>
          <a:bodyPr wrap="square" lIns="91440" tIns="45720" rIns="91440" bIns="45720" anchor="t">
            <a:spAutoFit/>
          </a:bodyPr>
          <a:lstStyle/>
          <a:p>
            <a:r>
              <a:rPr lang="cs-CZ" sz="3500" b="1">
                <a:solidFill>
                  <a:srgbClr val="FD821A"/>
                </a:solidFill>
                <a:latin typeface="Encode Sans Black" pitchFamily="2" charset="-18"/>
                <a:cs typeface="Segoe UI"/>
              </a:rPr>
              <a:t>PRAVIDLA BEZPEČNÉHO </a:t>
            </a:r>
            <a:br>
              <a:rPr lang="cs-CZ" sz="3500" b="1">
                <a:solidFill>
                  <a:srgbClr val="FD821A"/>
                </a:solidFill>
                <a:latin typeface="Encode Sans Black" pitchFamily="2" charset="-18"/>
                <a:cs typeface="Segoe UI"/>
              </a:rPr>
            </a:br>
            <a:r>
              <a:rPr lang="cs-CZ" sz="3500" b="1">
                <a:solidFill>
                  <a:srgbClr val="FD821A"/>
                </a:solidFill>
                <a:latin typeface="Encode Sans Black" pitchFamily="2" charset="-18"/>
                <a:cs typeface="Segoe UI"/>
              </a:rPr>
              <a:t>SEZNAMOVÁNÍ NA INTERNETU</a:t>
            </a:r>
            <a:endParaRPr lang="cs-CZ" sz="3500">
              <a:latin typeface="Encode Sans Black" pitchFamily="2" charset="-18"/>
            </a:endParaRPr>
          </a:p>
        </p:txBody>
      </p:sp>
      <p:sp>
        <p:nvSpPr>
          <p:cNvPr id="5" name="Obdélník 4">
            <a:extLst>
              <a:ext uri="{FF2B5EF4-FFF2-40B4-BE49-F238E27FC236}">
                <a16:creationId xmlns:a16="http://schemas.microsoft.com/office/drawing/2014/main" id="{043CEE34-1833-10C2-650A-00812E4A55ED}"/>
              </a:ext>
            </a:extLst>
          </p:cNvPr>
          <p:cNvSpPr/>
          <p:nvPr/>
        </p:nvSpPr>
        <p:spPr>
          <a:xfrm>
            <a:off x="705749" y="1770529"/>
            <a:ext cx="9766300" cy="5078313"/>
          </a:xfrm>
          <a:prstGeom prst="rect">
            <a:avLst/>
          </a:prstGeom>
        </p:spPr>
        <p:txBody>
          <a:bodyPr wrap="square" lIns="91440" tIns="45720" rIns="91440" bIns="45720" anchor="t">
            <a:spAutoFit/>
          </a:bodyPr>
          <a:lstStyle/>
          <a:p>
            <a:pPr marL="514350" indent="-514350">
              <a:buAutoNum type="arabicPeriod"/>
            </a:pPr>
            <a:r>
              <a:rPr lang="cs-CZ" sz="2700" b="1" dirty="0">
                <a:solidFill>
                  <a:schemeClr val="bg1"/>
                </a:solidFill>
                <a:latin typeface="Encode Sans Black" pitchFamily="2" charset="-18"/>
                <a:cs typeface="Segoe UI"/>
              </a:rPr>
              <a:t>VŠE SI </a:t>
            </a:r>
            <a:r>
              <a:rPr lang="cs-CZ" sz="2700" b="1" dirty="0">
                <a:solidFill>
                  <a:srgbClr val="00B050"/>
                </a:solidFill>
                <a:latin typeface="Encode Sans Black" pitchFamily="2" charset="-18"/>
                <a:cs typeface="Segoe UI"/>
              </a:rPr>
              <a:t>OVĚŘUJTE</a:t>
            </a:r>
            <a:r>
              <a:rPr lang="cs-CZ" sz="2700" b="1" dirty="0">
                <a:solidFill>
                  <a:schemeClr val="bg1"/>
                </a:solidFill>
                <a:latin typeface="Encode Sans Black" pitchFamily="2" charset="-18"/>
                <a:cs typeface="Segoe UI"/>
              </a:rPr>
              <a:t>, NENECHTE SE OKLAMAT, LIDÉ NA INTERNETU MOHOU LHÁT!</a:t>
            </a:r>
          </a:p>
          <a:p>
            <a:pPr marL="514350" indent="-514350">
              <a:buClr>
                <a:schemeClr val="bg1"/>
              </a:buClr>
              <a:buAutoNum type="arabicPeriod"/>
            </a:pPr>
            <a:r>
              <a:rPr lang="cs-CZ" sz="2700" b="1" dirty="0">
                <a:solidFill>
                  <a:srgbClr val="00B050"/>
                </a:solidFill>
                <a:latin typeface="Encode Sans Black" pitchFamily="2" charset="-18"/>
                <a:cs typeface="Segoe UI"/>
              </a:rPr>
              <a:t>VŠÍMEJTE SI NESROVNALOSTÍ </a:t>
            </a:r>
            <a:r>
              <a:rPr lang="cs-CZ" sz="2700" b="1" dirty="0">
                <a:solidFill>
                  <a:schemeClr val="bg1"/>
                </a:solidFill>
                <a:latin typeface="Encode Sans Black" pitchFamily="2" charset="-18"/>
                <a:cs typeface="Segoe UI"/>
              </a:rPr>
              <a:t>V ONLINE KOMUNIKACI!</a:t>
            </a:r>
          </a:p>
          <a:p>
            <a:pPr marL="514350" indent="-514350">
              <a:buClr>
                <a:schemeClr val="bg1"/>
              </a:buClr>
              <a:buAutoNum type="arabicPeriod"/>
            </a:pPr>
            <a:r>
              <a:rPr lang="cs-CZ" sz="2700" b="1" dirty="0">
                <a:solidFill>
                  <a:srgbClr val="00B050"/>
                </a:solidFill>
                <a:latin typeface="Encode Sans Black" pitchFamily="2" charset="-18"/>
                <a:cs typeface="Segoe UI"/>
              </a:rPr>
              <a:t>NEPOSKYTUJTE</a:t>
            </a:r>
            <a:r>
              <a:rPr lang="cs-CZ" sz="2700" b="1" dirty="0">
                <a:solidFill>
                  <a:schemeClr val="bg1"/>
                </a:solidFill>
                <a:latin typeface="Encode Sans Black" pitchFamily="2" charset="-18"/>
                <a:cs typeface="Segoe UI"/>
              </a:rPr>
              <a:t> NIKOMU SVÉ </a:t>
            </a:r>
            <a:r>
              <a:rPr lang="cs-CZ" sz="2700" b="1" dirty="0">
                <a:solidFill>
                  <a:srgbClr val="00B050"/>
                </a:solidFill>
                <a:latin typeface="Encode Sans Black" pitchFamily="2" charset="-18"/>
                <a:cs typeface="Segoe UI"/>
              </a:rPr>
              <a:t>INTIMNÍ MATERIÁLY </a:t>
            </a:r>
            <a:r>
              <a:rPr lang="cs-CZ" sz="2700" b="1" dirty="0">
                <a:solidFill>
                  <a:schemeClr val="bg1"/>
                </a:solidFill>
                <a:latin typeface="Encode Sans Black" pitchFamily="2" charset="-18"/>
                <a:cs typeface="Segoe UI"/>
              </a:rPr>
              <a:t>(ANI JINÉ CITLIVÉ MATERIÁLY), JE TO NEBEZPEČNÉ.</a:t>
            </a:r>
          </a:p>
          <a:p>
            <a:pPr marL="514350" indent="-514350">
              <a:buClr>
                <a:schemeClr val="bg1"/>
              </a:buClr>
              <a:buAutoNum type="arabicPeriod"/>
            </a:pPr>
            <a:r>
              <a:rPr lang="cs-CZ" sz="2700" b="1" dirty="0">
                <a:solidFill>
                  <a:srgbClr val="00B050"/>
                </a:solidFill>
                <a:latin typeface="Encode Sans Black" pitchFamily="2" charset="-18"/>
                <a:cs typeface="Segoe UI"/>
              </a:rPr>
              <a:t>NIKDY NECHOĎTE NA OSOBNÍ SCHŮZKY </a:t>
            </a:r>
            <a:r>
              <a:rPr lang="cs-CZ" sz="2700" b="1" dirty="0">
                <a:solidFill>
                  <a:schemeClr val="bg1"/>
                </a:solidFill>
                <a:latin typeface="Encode Sans Black" pitchFamily="2" charset="-18"/>
                <a:cs typeface="Segoe UI"/>
              </a:rPr>
              <a:t>S ONLINE KAMARÁDY, ANIŽ BY O TOM </a:t>
            </a:r>
            <a:r>
              <a:rPr lang="cs-CZ" sz="2700" b="1" dirty="0">
                <a:solidFill>
                  <a:srgbClr val="00B050"/>
                </a:solidFill>
                <a:latin typeface="Encode Sans Black" pitchFamily="2" charset="-18"/>
                <a:cs typeface="Segoe UI"/>
              </a:rPr>
              <a:t>VĚDĚLI RODIČE</a:t>
            </a:r>
            <a:r>
              <a:rPr lang="cs-CZ" sz="2700" b="1" dirty="0">
                <a:solidFill>
                  <a:schemeClr val="bg1"/>
                </a:solidFill>
                <a:latin typeface="Encode Sans Black" pitchFamily="2" charset="-18"/>
                <a:cs typeface="Segoe UI"/>
              </a:rPr>
              <a:t>.</a:t>
            </a:r>
          </a:p>
          <a:p>
            <a:pPr marL="514350" indent="-514350">
              <a:buAutoNum type="arabicPeriod"/>
            </a:pPr>
            <a:r>
              <a:rPr lang="cs-CZ" sz="2700" b="1" dirty="0">
                <a:solidFill>
                  <a:schemeClr val="bg1"/>
                </a:solidFill>
                <a:latin typeface="Encode Sans Black" pitchFamily="2" charset="-18"/>
                <a:cs typeface="Segoe UI"/>
              </a:rPr>
              <a:t>POKUD SE DOSTANETE DO PROBLÉMŮ, NIC </a:t>
            </a:r>
            <a:r>
              <a:rPr lang="cs-CZ" sz="2700" b="1" dirty="0">
                <a:solidFill>
                  <a:srgbClr val="00B050"/>
                </a:solidFill>
                <a:latin typeface="Encode Sans Black" pitchFamily="2" charset="-18"/>
                <a:cs typeface="Segoe UI"/>
              </a:rPr>
              <a:t>NEMAŽTE</a:t>
            </a:r>
            <a:r>
              <a:rPr lang="cs-CZ" sz="2700" b="1" dirty="0">
                <a:solidFill>
                  <a:schemeClr val="bg1"/>
                </a:solidFill>
                <a:latin typeface="Encode Sans Black" pitchFamily="2" charset="-18"/>
                <a:cs typeface="Segoe UI"/>
              </a:rPr>
              <a:t>, </a:t>
            </a:r>
            <a:r>
              <a:rPr lang="cs-CZ" sz="2700" b="1" dirty="0">
                <a:solidFill>
                  <a:srgbClr val="00B050"/>
                </a:solidFill>
                <a:latin typeface="Encode Sans Black" pitchFamily="2" charset="-18"/>
                <a:cs typeface="Segoe UI"/>
              </a:rPr>
              <a:t>NEBLOKUJTE </a:t>
            </a:r>
            <a:r>
              <a:rPr lang="cs-CZ" sz="2700" b="1" dirty="0">
                <a:solidFill>
                  <a:schemeClr val="bg1"/>
                </a:solidFill>
                <a:latin typeface="Encode Sans Black" pitchFamily="2" charset="-18"/>
                <a:cs typeface="Segoe UI"/>
              </a:rPr>
              <a:t>ÚTOČNÍKA A </a:t>
            </a:r>
            <a:r>
              <a:rPr lang="cs-CZ" sz="2700" b="1" dirty="0">
                <a:solidFill>
                  <a:srgbClr val="00B050"/>
                </a:solidFill>
                <a:latin typeface="Encode Sans Black" pitchFamily="2" charset="-18"/>
                <a:cs typeface="Segoe UI"/>
              </a:rPr>
              <a:t>KONTAKTUJTE</a:t>
            </a:r>
            <a:r>
              <a:rPr lang="cs-CZ" sz="2700" b="1" dirty="0">
                <a:solidFill>
                  <a:schemeClr val="bg1"/>
                </a:solidFill>
                <a:latin typeface="Encode Sans Black" pitchFamily="2" charset="-18"/>
                <a:cs typeface="Segoe UI"/>
              </a:rPr>
              <a:t> EXPERTY (PORADNY, POLICII).</a:t>
            </a:r>
          </a:p>
          <a:p>
            <a:pPr marL="514350" indent="-514350">
              <a:buAutoNum type="arabicPeriod"/>
            </a:pPr>
            <a:endParaRPr lang="cs-CZ" sz="2700" dirty="0">
              <a:solidFill>
                <a:schemeClr val="bg1"/>
              </a:solidFill>
              <a:latin typeface="Encode Sans Black" pitchFamily="2" charset="-18"/>
            </a:endParaRPr>
          </a:p>
        </p:txBody>
      </p:sp>
      <p:sp>
        <p:nvSpPr>
          <p:cNvPr id="2" name="Obdélník: se zakulacenými rohy 1">
            <a:extLst>
              <a:ext uri="{FF2B5EF4-FFF2-40B4-BE49-F238E27FC236}">
                <a16:creationId xmlns:a16="http://schemas.microsoft.com/office/drawing/2014/main" id="{3C70217A-A6DA-B0C0-7240-319CEF78F4D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41695671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F45F6ACB-7438-E453-FA36-45E112DBEF6C}"/>
              </a:ext>
            </a:extLst>
          </p:cNvPr>
          <p:cNvSpPr txBox="1"/>
          <p:nvPr/>
        </p:nvSpPr>
        <p:spPr>
          <a:xfrm>
            <a:off x="1764532" y="2578268"/>
            <a:ext cx="8662949" cy="1154162"/>
          </a:xfrm>
          <a:prstGeom prst="rect">
            <a:avLst/>
          </a:prstGeom>
          <a:noFill/>
        </p:spPr>
        <p:txBody>
          <a:bodyPr wrap="none" rtlCol="0">
            <a:spAutoFit/>
          </a:bodyPr>
          <a:lstStyle/>
          <a:p>
            <a:pPr algn="ctr"/>
            <a:r>
              <a:rPr lang="cs-CZ" sz="6900" dirty="0">
                <a:solidFill>
                  <a:schemeClr val="bg1"/>
                </a:solidFill>
                <a:latin typeface="Encode Sans Black" pitchFamily="2" charset="-18"/>
              </a:rPr>
              <a:t>ONLINE PODVODY</a:t>
            </a:r>
            <a:endParaRPr lang="cs-CZ" sz="2700" dirty="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2E6CEA45-6222-247E-03AF-F17C99F62EB2}"/>
              </a:ext>
            </a:extLst>
          </p:cNvPr>
          <p:cNvSpPr txBox="1"/>
          <p:nvPr/>
        </p:nvSpPr>
        <p:spPr>
          <a:xfrm>
            <a:off x="3271365" y="3732430"/>
            <a:ext cx="5649303" cy="523220"/>
          </a:xfrm>
          <a:prstGeom prst="rect">
            <a:avLst/>
          </a:prstGeom>
          <a:noFill/>
        </p:spPr>
        <p:txBody>
          <a:bodyPr wrap="none" rtlCol="0">
            <a:spAutoFit/>
          </a:bodyPr>
          <a:lstStyle/>
          <a:p>
            <a:pPr algn="ctr"/>
            <a:r>
              <a:rPr lang="cs-CZ" sz="2800" dirty="0">
                <a:solidFill>
                  <a:schemeClr val="bg1"/>
                </a:solidFill>
                <a:latin typeface="Encode Sans Black" pitchFamily="2" charset="-18"/>
              </a:rPr>
              <a:t>KYBERNETICKÁ KRIMINALITA</a:t>
            </a:r>
            <a:endParaRPr lang="cs-CZ" sz="2800" dirty="0">
              <a:solidFill>
                <a:srgbClr val="F523E6"/>
              </a:solidFill>
              <a:latin typeface="Encode Sans Black" pitchFamily="2" charset="-18"/>
            </a:endParaRPr>
          </a:p>
        </p:txBody>
      </p:sp>
    </p:spTree>
    <p:extLst>
      <p:ext uri="{BB962C8B-B14F-4D97-AF65-F5344CB8AC3E}">
        <p14:creationId xmlns:p14="http://schemas.microsoft.com/office/powerpoint/2010/main" val="3408322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F84114E8-BD12-B24E-37E0-EB3D6456D2E3}"/>
              </a:ext>
            </a:extLst>
          </p:cNvPr>
          <p:cNvSpPr/>
          <p:nvPr/>
        </p:nvSpPr>
        <p:spPr>
          <a:xfrm>
            <a:off x="463216" y="1690062"/>
            <a:ext cx="5812346" cy="2800767"/>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p>
          <a:p>
            <a:pPr algn="ctr"/>
            <a:r>
              <a:rPr lang="cs-CZ" sz="4400" dirty="0">
                <a:solidFill>
                  <a:srgbClr val="FFC000"/>
                </a:solidFill>
                <a:latin typeface="Encode Sans Black"/>
              </a:rPr>
              <a:t>SETKALI JSTE SE NĚKDY S ONLINE PODVODEM?</a:t>
            </a:r>
            <a:endParaRPr lang="cs-CZ" sz="3200" dirty="0">
              <a:solidFill>
                <a:srgbClr val="FFC000"/>
              </a:solidFill>
              <a:latin typeface="Encode Sans Black"/>
            </a:endParaRPr>
          </a:p>
        </p:txBody>
      </p:sp>
      <p:pic>
        <p:nvPicPr>
          <p:cNvPr id="5" name="Obrázek 4" descr="Obsah obrázku Lidská tvář, osoba, umění, ve tmě&#10;&#10;Popis byl vytvořen automaticky">
            <a:extLst>
              <a:ext uri="{FF2B5EF4-FFF2-40B4-BE49-F238E27FC236}">
                <a16:creationId xmlns:a16="http://schemas.microsoft.com/office/drawing/2014/main" id="{4A394AEE-C413-EA24-B7A2-F8E52DC00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8488" y="0"/>
            <a:ext cx="5332185" cy="6858000"/>
          </a:xfrm>
          <a:prstGeom prst="rect">
            <a:avLst/>
          </a:prstGeom>
        </p:spPr>
      </p:pic>
      <p:sp>
        <p:nvSpPr>
          <p:cNvPr id="7" name="Obdélník: se zakulacenými rohy 6">
            <a:extLst>
              <a:ext uri="{FF2B5EF4-FFF2-40B4-BE49-F238E27FC236}">
                <a16:creationId xmlns:a16="http://schemas.microsoft.com/office/drawing/2014/main" id="{79AC2A67-E399-DAA0-60EA-DFCDDC9FCB5F}"/>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476407322"/>
      </p:ext>
    </p:extLst>
  </p:cSld>
  <p:clrMapOvr>
    <a:masterClrMapping/>
  </p:clrMapOvr>
  <p:transition spd="slow">
    <p:comb/>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Obdélník 1">
            <a:extLst>
              <a:ext uri="{FF2B5EF4-FFF2-40B4-BE49-F238E27FC236}">
                <a16:creationId xmlns:a16="http://schemas.microsoft.com/office/drawing/2014/main" id="{F84114E8-BD12-B24E-37E0-EB3D6456D2E3}"/>
              </a:ext>
            </a:extLst>
          </p:cNvPr>
          <p:cNvSpPr/>
          <p:nvPr/>
        </p:nvSpPr>
        <p:spPr>
          <a:xfrm>
            <a:off x="463216" y="1690062"/>
            <a:ext cx="5812346" cy="2800767"/>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endParaRPr lang="cs-CZ" sz="4400" dirty="0">
              <a:solidFill>
                <a:srgbClr val="FFC000"/>
              </a:solidFill>
              <a:latin typeface="Encode Sans Black"/>
            </a:endParaRPr>
          </a:p>
          <a:p>
            <a:pPr algn="ctr"/>
            <a:r>
              <a:rPr lang="cs-CZ" sz="4400" dirty="0">
                <a:solidFill>
                  <a:srgbClr val="FFC000"/>
                </a:solidFill>
                <a:latin typeface="Encode Sans Black"/>
              </a:rPr>
              <a:t>ZNÁTE NĚJAKÉ DRUHY ONLINE PODVODŮ?</a:t>
            </a:r>
            <a:endParaRPr lang="cs-CZ" sz="3200" dirty="0">
              <a:solidFill>
                <a:srgbClr val="FFC000"/>
              </a:solidFill>
              <a:latin typeface="Encode Sans Black"/>
            </a:endParaRPr>
          </a:p>
        </p:txBody>
      </p:sp>
      <p:pic>
        <p:nvPicPr>
          <p:cNvPr id="5" name="Obrázek 4" descr="Obsah obrázku Lidská tvář, osoba, umění, ve tmě&#10;&#10;Popis byl vytvořen automaticky">
            <a:extLst>
              <a:ext uri="{FF2B5EF4-FFF2-40B4-BE49-F238E27FC236}">
                <a16:creationId xmlns:a16="http://schemas.microsoft.com/office/drawing/2014/main" id="{4A394AEE-C413-EA24-B7A2-F8E52DC00B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8488" y="0"/>
            <a:ext cx="5332185" cy="6858000"/>
          </a:xfrm>
          <a:prstGeom prst="rect">
            <a:avLst/>
          </a:prstGeom>
        </p:spPr>
      </p:pic>
      <p:sp>
        <p:nvSpPr>
          <p:cNvPr id="3" name="Obdélník: se zakulacenými rohy 2">
            <a:extLst>
              <a:ext uri="{FF2B5EF4-FFF2-40B4-BE49-F238E27FC236}">
                <a16:creationId xmlns:a16="http://schemas.microsoft.com/office/drawing/2014/main" id="{A8342E91-4BF3-BBA4-DAF0-9A49A4773BEE}"/>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1838288401"/>
      </p:ext>
    </p:extLst>
  </p:cSld>
  <p:clrMapOvr>
    <a:masterClrMapping/>
  </p:clrMapOvr>
  <p:transition spd="slow">
    <p:comb/>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Obrázek 2" descr="Obsah obrázku Lidská tvář, počítač, oblečení, computer&#10;&#10;Popis byl vytvořen automaticky">
            <a:extLst>
              <a:ext uri="{FF2B5EF4-FFF2-40B4-BE49-F238E27FC236}">
                <a16:creationId xmlns:a16="http://schemas.microsoft.com/office/drawing/2014/main" id="{8960781A-99A2-B3DB-A8F5-EA40B298C64A}"/>
              </a:ext>
            </a:extLst>
          </p:cNvPr>
          <p:cNvPicPr>
            <a:picLocks noChangeAspect="1"/>
          </p:cNvPicPr>
          <p:nvPr/>
        </p:nvPicPr>
        <p:blipFill rotWithShape="1">
          <a:blip r:embed="rId3">
            <a:extLst>
              <a:ext uri="{28A0092B-C50C-407E-A947-70E740481C1C}">
                <a14:useLocalDpi xmlns:a14="http://schemas.microsoft.com/office/drawing/2010/main" val="0"/>
              </a:ext>
            </a:extLst>
          </a:blip>
          <a:srcRect l="16709" r="17358" b="10935"/>
          <a:stretch/>
        </p:blipFill>
        <p:spPr>
          <a:xfrm>
            <a:off x="5588899" y="1192186"/>
            <a:ext cx="5958679" cy="5366252"/>
          </a:xfrm>
          <a:prstGeom prst="rect">
            <a:avLst/>
          </a:prstGeom>
        </p:spPr>
      </p:pic>
      <p:sp>
        <p:nvSpPr>
          <p:cNvPr id="4" name="Obdélník 3">
            <a:extLst>
              <a:ext uri="{FF2B5EF4-FFF2-40B4-BE49-F238E27FC236}">
                <a16:creationId xmlns:a16="http://schemas.microsoft.com/office/drawing/2014/main" id="{2D2ECAA5-2C24-9113-C700-EC29549FC53B}"/>
              </a:ext>
            </a:extLst>
          </p:cNvPr>
          <p:cNvSpPr/>
          <p:nvPr/>
        </p:nvSpPr>
        <p:spPr>
          <a:xfrm>
            <a:off x="705749" y="905778"/>
            <a:ext cx="9766300" cy="707886"/>
          </a:xfrm>
          <a:prstGeom prst="rect">
            <a:avLst/>
          </a:prstGeom>
        </p:spPr>
        <p:txBody>
          <a:bodyPr wrap="square" lIns="91440" tIns="45720" rIns="91440" bIns="45720" anchor="t">
            <a:spAutoFit/>
          </a:bodyPr>
          <a:lstStyle/>
          <a:p>
            <a:r>
              <a:rPr lang="cs-CZ" sz="4000" b="1" dirty="0">
                <a:solidFill>
                  <a:srgbClr val="00B0F0"/>
                </a:solidFill>
                <a:latin typeface="Encode Sans Black"/>
              </a:rPr>
              <a:t>NEJČASTĚJŠÍ ONLINE PODVODY</a:t>
            </a:r>
          </a:p>
        </p:txBody>
      </p:sp>
      <p:sp>
        <p:nvSpPr>
          <p:cNvPr id="6" name="Obdélník: se zakulacenými rohy 5">
            <a:extLst>
              <a:ext uri="{FF2B5EF4-FFF2-40B4-BE49-F238E27FC236}">
                <a16:creationId xmlns:a16="http://schemas.microsoft.com/office/drawing/2014/main" id="{367DBFB0-CE49-D3EC-0930-7D1D9545DF3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7" name="Obdélník 6">
            <a:extLst>
              <a:ext uri="{FF2B5EF4-FFF2-40B4-BE49-F238E27FC236}">
                <a16:creationId xmlns:a16="http://schemas.microsoft.com/office/drawing/2014/main" id="{A78A144C-B8D9-97B7-2E1C-AB16BA09495D}"/>
              </a:ext>
            </a:extLst>
          </p:cNvPr>
          <p:cNvSpPr/>
          <p:nvPr/>
        </p:nvSpPr>
        <p:spPr>
          <a:xfrm>
            <a:off x="705749" y="1819592"/>
            <a:ext cx="10594974" cy="3662541"/>
          </a:xfrm>
          <a:prstGeom prst="rect">
            <a:avLst/>
          </a:prstGeom>
        </p:spPr>
        <p:txBody>
          <a:bodyPr wrap="square" lIns="91440" tIns="45720" rIns="91440" bIns="45720" anchor="t">
            <a:spAutoFit/>
          </a:bodyPr>
          <a:lstStyle/>
          <a:p>
            <a:r>
              <a:rPr lang="cs-CZ" sz="2900" b="1" dirty="0">
                <a:solidFill>
                  <a:schemeClr val="bg1"/>
                </a:solidFill>
                <a:latin typeface="Encode Sans Black"/>
                <a:cs typeface="Segoe UI"/>
              </a:rPr>
              <a:t>- </a:t>
            </a:r>
            <a:r>
              <a:rPr lang="cs-CZ" sz="2900" b="1" dirty="0">
                <a:solidFill>
                  <a:srgbClr val="FD821A"/>
                </a:solidFill>
                <a:latin typeface="Encode Sans Black"/>
                <a:cs typeface="Segoe UI"/>
              </a:rPr>
              <a:t>PHISHING</a:t>
            </a:r>
            <a:r>
              <a:rPr lang="cs-CZ" sz="2900" b="1" dirty="0">
                <a:solidFill>
                  <a:schemeClr val="bg1"/>
                </a:solidFill>
                <a:latin typeface="Encode Sans Black"/>
                <a:cs typeface="Segoe UI"/>
              </a:rPr>
              <a:t> A </a:t>
            </a:r>
            <a:r>
              <a:rPr lang="cs-CZ" sz="2900" b="1" dirty="0">
                <a:solidFill>
                  <a:srgbClr val="FD821A"/>
                </a:solidFill>
                <a:latin typeface="Encode Sans Black"/>
                <a:cs typeface="Segoe UI"/>
              </a:rPr>
              <a:t>VISHING</a:t>
            </a:r>
            <a:r>
              <a:rPr lang="cs-CZ" sz="2900" dirty="0">
                <a:solidFill>
                  <a:schemeClr val="bg1"/>
                </a:solidFill>
                <a:latin typeface="Encode Sans Black" pitchFamily="2" charset="-18"/>
              </a:rPr>
              <a:t>,</a:t>
            </a:r>
          </a:p>
          <a:p>
            <a:r>
              <a:rPr lang="cs-CZ" sz="2900" b="1" dirty="0">
                <a:solidFill>
                  <a:schemeClr val="bg1"/>
                </a:solidFill>
                <a:latin typeface="Encode Sans Black" pitchFamily="2" charset="-18"/>
                <a:cs typeface="Segoe UI"/>
              </a:rPr>
              <a:t>- </a:t>
            </a:r>
            <a:r>
              <a:rPr lang="cs-CZ" sz="2900" b="1" dirty="0">
                <a:solidFill>
                  <a:srgbClr val="FD821A"/>
                </a:solidFill>
                <a:latin typeface="Encode Sans Black" pitchFamily="2" charset="-18"/>
                <a:cs typeface="Segoe UI"/>
              </a:rPr>
              <a:t>ROMANCE SCAM</a:t>
            </a:r>
            <a:r>
              <a:rPr lang="cs-CZ" sz="2900" b="1" dirty="0">
                <a:solidFill>
                  <a:schemeClr val="bg1"/>
                </a:solidFill>
                <a:latin typeface="Encode Sans Black" pitchFamily="2" charset="-18"/>
                <a:cs typeface="Segoe UI"/>
              </a:rPr>
              <a:t>,</a:t>
            </a:r>
          </a:p>
          <a:p>
            <a:r>
              <a:rPr lang="cs-CZ" sz="2900" b="1" dirty="0">
                <a:solidFill>
                  <a:schemeClr val="bg1"/>
                </a:solidFill>
                <a:latin typeface="Encode Sans Black" pitchFamily="2" charset="-18"/>
                <a:cs typeface="Segoe UI"/>
              </a:rPr>
              <a:t>- </a:t>
            </a:r>
            <a:r>
              <a:rPr lang="cs-CZ" sz="2900" b="1" dirty="0">
                <a:solidFill>
                  <a:srgbClr val="FD821A"/>
                </a:solidFill>
                <a:latin typeface="Encode Sans Black" pitchFamily="2" charset="-18"/>
                <a:cs typeface="Segoe UI"/>
              </a:rPr>
              <a:t>BOSS SCAM</a:t>
            </a:r>
            <a:r>
              <a:rPr lang="cs-CZ" sz="2900" b="1" dirty="0">
                <a:solidFill>
                  <a:schemeClr val="bg1"/>
                </a:solidFill>
                <a:latin typeface="Encode Sans Black" pitchFamily="2" charset="-18"/>
                <a:cs typeface="Segoe UI"/>
              </a:rPr>
              <a:t>,</a:t>
            </a:r>
          </a:p>
          <a:p>
            <a:r>
              <a:rPr lang="cs-CZ" sz="2900" b="1" dirty="0">
                <a:solidFill>
                  <a:schemeClr val="bg1"/>
                </a:solidFill>
                <a:latin typeface="Encode Sans Black" pitchFamily="2" charset="-18"/>
                <a:cs typeface="Segoe UI"/>
              </a:rPr>
              <a:t>- </a:t>
            </a:r>
            <a:r>
              <a:rPr lang="cs-CZ" sz="2900" b="1" dirty="0">
                <a:solidFill>
                  <a:srgbClr val="FD821A"/>
                </a:solidFill>
                <a:latin typeface="Encode Sans Black" pitchFamily="2" charset="-18"/>
                <a:cs typeface="Segoe UI"/>
              </a:rPr>
              <a:t>INVOICE SCAM</a:t>
            </a:r>
            <a:r>
              <a:rPr lang="cs-CZ" sz="2900" b="1" dirty="0">
                <a:solidFill>
                  <a:schemeClr val="bg1"/>
                </a:solidFill>
                <a:latin typeface="Encode Sans Black" pitchFamily="2" charset="-18"/>
                <a:cs typeface="Segoe UI"/>
              </a:rPr>
              <a:t>,</a:t>
            </a:r>
          </a:p>
          <a:p>
            <a:r>
              <a:rPr lang="cs-CZ" sz="2900" b="1" dirty="0">
                <a:solidFill>
                  <a:schemeClr val="bg1"/>
                </a:solidFill>
                <a:latin typeface="Encode Sans Black"/>
                <a:cs typeface="Segoe UI"/>
              </a:rPr>
              <a:t>- PODVODNÉ </a:t>
            </a:r>
            <a:r>
              <a:rPr lang="cs-CZ" sz="2900" b="1" dirty="0">
                <a:solidFill>
                  <a:srgbClr val="FD821A"/>
                </a:solidFill>
                <a:latin typeface="Encode Sans Black"/>
                <a:cs typeface="Segoe UI"/>
              </a:rPr>
              <a:t>E-SHOPY</a:t>
            </a:r>
            <a:r>
              <a:rPr lang="cs-CZ" sz="2900" b="1" dirty="0">
                <a:solidFill>
                  <a:schemeClr val="bg1"/>
                </a:solidFill>
                <a:latin typeface="Encode Sans Black"/>
                <a:cs typeface="Segoe UI"/>
              </a:rPr>
              <a:t>,</a:t>
            </a:r>
          </a:p>
          <a:p>
            <a:r>
              <a:rPr lang="cs-CZ" sz="2900" b="1" dirty="0">
                <a:solidFill>
                  <a:schemeClr val="bg1"/>
                </a:solidFill>
                <a:latin typeface="Encode Sans Black" pitchFamily="2" charset="-18"/>
                <a:cs typeface="Segoe UI"/>
              </a:rPr>
              <a:t>- PODVODNÁ </a:t>
            </a:r>
            <a:r>
              <a:rPr lang="cs-CZ" sz="2900" b="1" dirty="0">
                <a:solidFill>
                  <a:srgbClr val="FD821A"/>
                </a:solidFill>
                <a:latin typeface="Encode Sans Black" pitchFamily="2" charset="-18"/>
                <a:cs typeface="Segoe UI"/>
              </a:rPr>
              <a:t>REKLAMA</a:t>
            </a:r>
            <a:r>
              <a:rPr lang="cs-CZ" sz="2900" b="1" dirty="0">
                <a:solidFill>
                  <a:schemeClr val="bg1"/>
                </a:solidFill>
                <a:latin typeface="Encode Sans Black" pitchFamily="2" charset="-18"/>
                <a:cs typeface="Segoe UI"/>
              </a:rPr>
              <a:t>, </a:t>
            </a:r>
          </a:p>
          <a:p>
            <a:r>
              <a:rPr lang="cs-CZ" sz="2900" b="1" dirty="0">
                <a:solidFill>
                  <a:schemeClr val="bg1"/>
                </a:solidFill>
                <a:latin typeface="Encode Sans Black" pitchFamily="2" charset="-18"/>
                <a:cs typeface="Segoe UI"/>
              </a:rPr>
              <a:t>- PODVODNÉ </a:t>
            </a:r>
            <a:r>
              <a:rPr lang="cs-CZ" sz="2900" b="1" dirty="0">
                <a:solidFill>
                  <a:srgbClr val="FD821A"/>
                </a:solidFill>
                <a:latin typeface="Encode Sans Black" pitchFamily="2" charset="-18"/>
                <a:cs typeface="Segoe UI"/>
              </a:rPr>
              <a:t>VÝHRY</a:t>
            </a:r>
            <a:r>
              <a:rPr lang="cs-CZ" sz="2900" b="1" dirty="0">
                <a:solidFill>
                  <a:schemeClr val="bg1"/>
                </a:solidFill>
                <a:latin typeface="Encode Sans Black" pitchFamily="2" charset="-18"/>
                <a:cs typeface="Segoe UI"/>
              </a:rPr>
              <a:t> NEBO</a:t>
            </a:r>
            <a:br>
              <a:rPr lang="cs-CZ" sz="2900" b="1" dirty="0">
                <a:solidFill>
                  <a:schemeClr val="bg1"/>
                </a:solidFill>
                <a:latin typeface="Encode Sans Black" pitchFamily="2" charset="-18"/>
                <a:cs typeface="Segoe UI"/>
              </a:rPr>
            </a:br>
            <a:r>
              <a:rPr lang="cs-CZ" sz="2900" b="1" dirty="0">
                <a:solidFill>
                  <a:schemeClr val="bg1"/>
                </a:solidFill>
                <a:latin typeface="Encode Sans Black" pitchFamily="2" charset="-18"/>
                <a:cs typeface="Segoe UI"/>
              </a:rPr>
              <a:t> </a:t>
            </a:r>
            <a:r>
              <a:rPr lang="cs-CZ" sz="2900" b="1" dirty="0">
                <a:solidFill>
                  <a:srgbClr val="FD821A"/>
                </a:solidFill>
                <a:latin typeface="Encode Sans Black" pitchFamily="2" charset="-18"/>
                <a:cs typeface="Segoe UI"/>
              </a:rPr>
              <a:t>MOBILNÍ PLATBY</a:t>
            </a:r>
            <a:r>
              <a:rPr lang="cs-CZ" sz="2900" b="1" dirty="0">
                <a:solidFill>
                  <a:schemeClr val="bg1"/>
                </a:solidFill>
                <a:latin typeface="Encode Sans Black" pitchFamily="2" charset="-18"/>
                <a:cs typeface="Segoe UI"/>
              </a:rPr>
              <a:t> (M-PLATBY).</a:t>
            </a:r>
          </a:p>
        </p:txBody>
      </p:sp>
    </p:spTree>
    <p:extLst>
      <p:ext uri="{BB962C8B-B14F-4D97-AF65-F5344CB8AC3E}">
        <p14:creationId xmlns:p14="http://schemas.microsoft.com/office/powerpoint/2010/main" val="2967176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100"/>
                                  </p:iterate>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09468E87-60BE-3B28-5C94-07E70514E5F3}"/>
            </a:ext>
          </a:extLst>
        </p:cNvPr>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47343CDC-23C7-D0FB-0ACC-5F2249B3D03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FC424030-F171-BE24-D709-5E6756A938A5}"/>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E0D568FC-8ABF-0C2D-6CAB-25FA929E2F83}"/>
              </a:ext>
            </a:extLst>
          </p:cNvPr>
          <p:cNvSpPr txBox="1"/>
          <p:nvPr/>
        </p:nvSpPr>
        <p:spPr>
          <a:xfrm>
            <a:off x="1953687" y="2578268"/>
            <a:ext cx="8284640" cy="1154162"/>
          </a:xfrm>
          <a:prstGeom prst="rect">
            <a:avLst/>
          </a:prstGeom>
          <a:noFill/>
        </p:spPr>
        <p:txBody>
          <a:bodyPr wrap="none" rtlCol="0">
            <a:spAutoFit/>
          </a:bodyPr>
          <a:lstStyle/>
          <a:p>
            <a:pPr algn="ctr"/>
            <a:r>
              <a:rPr lang="cs-CZ" sz="6900" dirty="0">
                <a:solidFill>
                  <a:schemeClr val="bg1"/>
                </a:solidFill>
                <a:latin typeface="Encode Sans Black" pitchFamily="2" charset="-18"/>
              </a:rPr>
              <a:t>DIGITÁLNÍ STOPA</a:t>
            </a:r>
            <a:endParaRPr lang="cs-CZ" sz="2700" dirty="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A28CEB2F-F783-E957-88B1-FB67F745151C}"/>
              </a:ext>
            </a:extLst>
          </p:cNvPr>
          <p:cNvSpPr txBox="1"/>
          <p:nvPr/>
        </p:nvSpPr>
        <p:spPr>
          <a:xfrm>
            <a:off x="4179464" y="3732430"/>
            <a:ext cx="3833102" cy="523220"/>
          </a:xfrm>
          <a:prstGeom prst="rect">
            <a:avLst/>
          </a:prstGeom>
          <a:noFill/>
        </p:spPr>
        <p:txBody>
          <a:bodyPr wrap="none" rtlCol="0">
            <a:spAutoFit/>
          </a:bodyPr>
          <a:lstStyle/>
          <a:p>
            <a:pPr algn="ctr"/>
            <a:r>
              <a:rPr lang="cs-CZ" sz="2800" dirty="0">
                <a:solidFill>
                  <a:schemeClr val="bg1"/>
                </a:solidFill>
                <a:latin typeface="Encode Sans Black" pitchFamily="2" charset="-18"/>
              </a:rPr>
              <a:t>TVŮJ ONLINE OTISK</a:t>
            </a:r>
            <a:endParaRPr lang="cs-CZ" sz="2800" dirty="0">
              <a:solidFill>
                <a:srgbClr val="F523E6"/>
              </a:solidFill>
              <a:latin typeface="Encode Sans Black" pitchFamily="2" charset="-18"/>
            </a:endParaRPr>
          </a:p>
        </p:txBody>
      </p:sp>
    </p:spTree>
    <p:extLst>
      <p:ext uri="{BB962C8B-B14F-4D97-AF65-F5344CB8AC3E}">
        <p14:creationId xmlns:p14="http://schemas.microsoft.com/office/powerpoint/2010/main" val="3176426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736055CF-DD5C-08E0-F110-59D68D15A9E4}"/>
            </a:ext>
          </a:extLst>
        </p:cNvPr>
        <p:cNvGrpSpPr/>
        <p:nvPr/>
      </p:nvGrpSpPr>
      <p:grpSpPr>
        <a:xfrm>
          <a:off x="0" y="0"/>
          <a:ext cx="0" cy="0"/>
          <a:chOff x="0" y="0"/>
          <a:chExt cx="0" cy="0"/>
        </a:xfrm>
      </p:grpSpPr>
      <p:pic>
        <p:nvPicPr>
          <p:cNvPr id="4" name="Obrázek 3" descr="Obsah obrázku Lidská tvář, oblečení, osoba, žena&#10;&#10;Popis byl vytvořen automaticky">
            <a:extLst>
              <a:ext uri="{FF2B5EF4-FFF2-40B4-BE49-F238E27FC236}">
                <a16:creationId xmlns:a16="http://schemas.microsoft.com/office/drawing/2014/main" id="{8F9F4DF8-433E-C3EF-45C5-803E1F0C2E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09985" y="875985"/>
            <a:ext cx="5982015" cy="5982015"/>
          </a:xfrm>
          <a:prstGeom prst="rect">
            <a:avLst/>
          </a:prstGeom>
        </p:spPr>
      </p:pic>
      <p:sp>
        <p:nvSpPr>
          <p:cNvPr id="6" name="Obdélník: se zakulacenými rohy 5">
            <a:extLst>
              <a:ext uri="{FF2B5EF4-FFF2-40B4-BE49-F238E27FC236}">
                <a16:creationId xmlns:a16="http://schemas.microsoft.com/office/drawing/2014/main" id="{3B9F03D8-5ECD-AC1D-620D-F6D7268AA335}"/>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8" name="Obdélník: se zakulacenými rohy 7">
            <a:extLst>
              <a:ext uri="{FF2B5EF4-FFF2-40B4-BE49-F238E27FC236}">
                <a16:creationId xmlns:a16="http://schemas.microsoft.com/office/drawing/2014/main" id="{D25E0878-274F-969A-0155-79261A3198A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3" name="Obdélník 2">
            <a:extLst>
              <a:ext uri="{FF2B5EF4-FFF2-40B4-BE49-F238E27FC236}">
                <a16:creationId xmlns:a16="http://schemas.microsoft.com/office/drawing/2014/main" id="{4C4CCE69-96A0-F014-C78F-28A1A8ED7B12}"/>
              </a:ext>
            </a:extLst>
          </p:cNvPr>
          <p:cNvSpPr/>
          <p:nvPr/>
        </p:nvSpPr>
        <p:spPr>
          <a:xfrm>
            <a:off x="412416" y="1351508"/>
            <a:ext cx="5812346" cy="3970318"/>
          </a:xfrm>
          <a:prstGeom prst="rect">
            <a:avLst/>
          </a:prstGeom>
        </p:spPr>
        <p:txBody>
          <a:bodyPr wrap="square">
            <a:spAutoFit/>
          </a:bodyPr>
          <a:lstStyle/>
          <a:p>
            <a:pPr algn="ctr"/>
            <a:r>
              <a:rPr lang="cs-CZ" sz="4400" dirty="0">
                <a:solidFill>
                  <a:schemeClr val="bg1"/>
                </a:solidFill>
                <a:latin typeface="Encode Sans Black" pitchFamily="2" charset="-18"/>
              </a:rPr>
              <a:t>OTÁZKA:</a:t>
            </a:r>
          </a:p>
          <a:p>
            <a:pPr algn="ctr"/>
            <a:r>
              <a:rPr lang="cs-CZ" sz="4400" dirty="0">
                <a:solidFill>
                  <a:srgbClr val="00B0F0"/>
                </a:solidFill>
                <a:effectLst>
                  <a:glow rad="101600">
                    <a:schemeClr val="tx1">
                      <a:alpha val="60000"/>
                    </a:schemeClr>
                  </a:glow>
                </a:effectLst>
                <a:latin typeface="Encode Sans ExtraBold" pitchFamily="2" charset="-18"/>
              </a:rPr>
              <a:t>DOKÁZAL/A BYS VYSVĚTLIT, CO TO JE DIGITÁLNÍ STOPA?</a:t>
            </a:r>
            <a:endParaRPr lang="cs-CZ" sz="4400" dirty="0">
              <a:solidFill>
                <a:srgbClr val="00B0F0"/>
              </a:solidFill>
              <a:latin typeface="Encode Sans ExtraBold" pitchFamily="2" charset="-18"/>
            </a:endParaRPr>
          </a:p>
          <a:p>
            <a:pPr algn="ctr"/>
            <a:endParaRPr lang="cs-CZ" sz="3200" dirty="0">
              <a:solidFill>
                <a:srgbClr val="00B0F0"/>
              </a:solidFill>
              <a:latin typeface="Encode Sans Black" pitchFamily="2" charset="-18"/>
            </a:endParaRPr>
          </a:p>
        </p:txBody>
      </p:sp>
    </p:spTree>
    <p:extLst>
      <p:ext uri="{BB962C8B-B14F-4D97-AF65-F5344CB8AC3E}">
        <p14:creationId xmlns:p14="http://schemas.microsoft.com/office/powerpoint/2010/main" val="2037123349"/>
      </p:ext>
    </p:extLst>
  </p:cSld>
  <p:clrMapOvr>
    <a:masterClrMapping/>
  </p:clrMapOvr>
  <p:transition spd="slow">
    <p:comb/>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Obrázek 4">
            <a:extLst>
              <a:ext uri="{FF2B5EF4-FFF2-40B4-BE49-F238E27FC236}">
                <a16:creationId xmlns:a16="http://schemas.microsoft.com/office/drawing/2014/main" id="{6E118777-252B-3E78-C80D-A2021905C8CD}"/>
              </a:ext>
            </a:extLst>
          </p:cNvPr>
          <p:cNvPicPr>
            <a:picLocks noChangeAspect="1"/>
          </p:cNvPicPr>
          <p:nvPr/>
        </p:nvPicPr>
        <p:blipFill>
          <a:blip r:embed="rId3"/>
          <a:stretch>
            <a:fillRect/>
          </a:stretch>
        </p:blipFill>
        <p:spPr>
          <a:xfrm>
            <a:off x="6621449" y="1110911"/>
            <a:ext cx="4979031" cy="5242264"/>
          </a:xfrm>
          <a:prstGeom prst="rect">
            <a:avLst/>
          </a:prstGeom>
        </p:spPr>
      </p:pic>
      <p:sp>
        <p:nvSpPr>
          <p:cNvPr id="3" name="Obdélník: se zakulacenými rohy 2">
            <a:extLst>
              <a:ext uri="{FF2B5EF4-FFF2-40B4-BE49-F238E27FC236}">
                <a16:creationId xmlns:a16="http://schemas.microsoft.com/office/drawing/2014/main" id="{B3D0CC50-AE39-6365-5C69-A5BAB929BE35}"/>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6" name="Text Box 9">
            <a:extLst>
              <a:ext uri="{FF2B5EF4-FFF2-40B4-BE49-F238E27FC236}">
                <a16:creationId xmlns:a16="http://schemas.microsoft.com/office/drawing/2014/main" id="{875A17A4-0515-5889-0D4A-139F56CBBBDD}"/>
              </a:ext>
            </a:extLst>
          </p:cNvPr>
          <p:cNvSpPr txBox="1">
            <a:spLocks noChangeArrowheads="1"/>
          </p:cNvSpPr>
          <p:nvPr/>
        </p:nvSpPr>
        <p:spPr bwMode="auto">
          <a:xfrm>
            <a:off x="615005" y="935449"/>
            <a:ext cx="6367144" cy="15696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cs-CZ" dirty="0">
                <a:solidFill>
                  <a:schemeClr val="bg1"/>
                </a:solidFill>
                <a:effectLst>
                  <a:glow rad="101600">
                    <a:schemeClr val="tx1">
                      <a:alpha val="60000"/>
                    </a:schemeClr>
                  </a:glow>
                </a:effectLst>
                <a:latin typeface="Encode Sans ExtraBold" pitchFamily="2" charset="-18"/>
              </a:rPr>
              <a:t>LIDÉ PO SOBĚ NA INTERNETU ZANECHÁVAJÍ MNOHO </a:t>
            </a:r>
            <a:r>
              <a:rPr lang="cs-CZ" dirty="0">
                <a:solidFill>
                  <a:srgbClr val="00B0F0"/>
                </a:solidFill>
                <a:effectLst>
                  <a:glow rad="101600">
                    <a:schemeClr val="tx1">
                      <a:alpha val="60000"/>
                    </a:schemeClr>
                  </a:glow>
                </a:effectLst>
                <a:latin typeface="Encode Sans ExtraBold" pitchFamily="2" charset="-18"/>
              </a:rPr>
              <a:t>DIGITÁLNÍCH STOP</a:t>
            </a:r>
            <a:r>
              <a:rPr lang="cs-CZ" dirty="0">
                <a:solidFill>
                  <a:schemeClr val="bg1"/>
                </a:solidFill>
                <a:latin typeface="Encode Sans ExtraBold" pitchFamily="2" charset="-18"/>
              </a:rPr>
              <a:t>.</a:t>
            </a:r>
          </a:p>
        </p:txBody>
      </p:sp>
      <p:sp>
        <p:nvSpPr>
          <p:cNvPr id="9" name="Text Box 9">
            <a:extLst>
              <a:ext uri="{FF2B5EF4-FFF2-40B4-BE49-F238E27FC236}">
                <a16:creationId xmlns:a16="http://schemas.microsoft.com/office/drawing/2014/main" id="{167682B1-07B4-6CB6-5320-357541E0DCC5}"/>
              </a:ext>
            </a:extLst>
          </p:cNvPr>
          <p:cNvSpPr txBox="1">
            <a:spLocks noChangeArrowheads="1"/>
          </p:cNvSpPr>
          <p:nvPr/>
        </p:nvSpPr>
        <p:spPr bwMode="auto">
          <a:xfrm>
            <a:off x="615005" y="2819211"/>
            <a:ext cx="6535190"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buNone/>
            </a:pPr>
            <a:r>
              <a:rPr lang="cs-CZ" dirty="0">
                <a:solidFill>
                  <a:srgbClr val="FF0000"/>
                </a:solidFill>
                <a:latin typeface="Encode Sans ExtraBold" pitchFamily="2" charset="-18"/>
              </a:rPr>
              <a:t>JAKÁKOLI INFORMACE, </a:t>
            </a:r>
            <a:br>
              <a:rPr lang="cs-CZ" dirty="0">
                <a:solidFill>
                  <a:srgbClr val="FF0000"/>
                </a:solidFill>
                <a:latin typeface="Encode Sans ExtraBold" pitchFamily="2" charset="-18"/>
              </a:rPr>
            </a:br>
            <a:r>
              <a:rPr lang="cs-CZ" dirty="0">
                <a:solidFill>
                  <a:srgbClr val="FF0000"/>
                </a:solidFill>
                <a:latin typeface="Encode Sans ExtraBold" pitchFamily="2" charset="-18"/>
              </a:rPr>
              <a:t>KTERÁ SE JEDNOU NA INTERNETU OBJEVÍ, </a:t>
            </a:r>
            <a:br>
              <a:rPr lang="cs-CZ" dirty="0">
                <a:solidFill>
                  <a:srgbClr val="FF0000"/>
                </a:solidFill>
                <a:latin typeface="Encode Sans ExtraBold" pitchFamily="2" charset="-18"/>
              </a:rPr>
            </a:br>
            <a:r>
              <a:rPr lang="cs-CZ" dirty="0">
                <a:solidFill>
                  <a:srgbClr val="FF0000"/>
                </a:solidFill>
                <a:latin typeface="Encode Sans ExtraBold" pitchFamily="2" charset="-18"/>
              </a:rPr>
              <a:t>UŽ NIKDY NEZMIZÍ!</a:t>
            </a:r>
          </a:p>
        </p:txBody>
      </p:sp>
    </p:spTree>
    <p:extLst>
      <p:ext uri="{BB962C8B-B14F-4D97-AF65-F5344CB8AC3E}">
        <p14:creationId xmlns:p14="http://schemas.microsoft.com/office/powerpoint/2010/main" val="32882795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11B1AE5B-547E-4B8A-EE27-6D0570A8ABB3}"/>
            </a:ext>
          </a:extLst>
        </p:cNvPr>
        <p:cNvGrpSpPr/>
        <p:nvPr/>
      </p:nvGrpSpPr>
      <p:grpSpPr>
        <a:xfrm>
          <a:off x="0" y="0"/>
          <a:ext cx="0" cy="0"/>
          <a:chOff x="0" y="0"/>
          <a:chExt cx="0" cy="0"/>
        </a:xfrm>
      </p:grpSpPr>
      <p:pic>
        <p:nvPicPr>
          <p:cNvPr id="2" name="Obrázek 1" descr="Obsah obrázku Lidská tvář, oblečení, osoba, portrét&#10;&#10;Popis byl vytvořen automaticky">
            <a:extLst>
              <a:ext uri="{FF2B5EF4-FFF2-40B4-BE49-F238E27FC236}">
                <a16:creationId xmlns:a16="http://schemas.microsoft.com/office/drawing/2014/main" id="{4A295760-8004-E29D-04EA-2362F64588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77000" y="1143000"/>
            <a:ext cx="5714999" cy="5714999"/>
          </a:xfrm>
          <a:prstGeom prst="rect">
            <a:avLst/>
          </a:prstGeom>
        </p:spPr>
      </p:pic>
      <p:sp>
        <p:nvSpPr>
          <p:cNvPr id="3" name="Obdélník: se zakulacenými rohy 2">
            <a:extLst>
              <a:ext uri="{FF2B5EF4-FFF2-40B4-BE49-F238E27FC236}">
                <a16:creationId xmlns:a16="http://schemas.microsoft.com/office/drawing/2014/main" id="{280FA71C-6EE2-70E1-E2CF-4272B0163CFC}"/>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4" name="Text Box 9">
            <a:extLst>
              <a:ext uri="{FF2B5EF4-FFF2-40B4-BE49-F238E27FC236}">
                <a16:creationId xmlns:a16="http://schemas.microsoft.com/office/drawing/2014/main" id="{1D9CE49B-3FCD-E6CF-02DC-63A376CE174B}"/>
              </a:ext>
            </a:extLst>
          </p:cNvPr>
          <p:cNvSpPr txBox="1">
            <a:spLocks noChangeArrowheads="1"/>
          </p:cNvSpPr>
          <p:nvPr/>
        </p:nvSpPr>
        <p:spPr bwMode="auto">
          <a:xfrm>
            <a:off x="623886" y="604973"/>
            <a:ext cx="921632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None/>
            </a:pPr>
            <a:r>
              <a:rPr lang="cs-CZ" dirty="0">
                <a:solidFill>
                  <a:srgbClr val="FFC000"/>
                </a:solidFill>
                <a:latin typeface="Encode Sans ExtraBold" pitchFamily="2" charset="-18"/>
              </a:rPr>
              <a:t>JAKÁ RIZIKA DIGITÁLNÍ STOPA </a:t>
            </a:r>
            <a:br>
              <a:rPr lang="cs-CZ" dirty="0">
                <a:solidFill>
                  <a:srgbClr val="FFC000"/>
                </a:solidFill>
                <a:latin typeface="Encode Sans ExtraBold" pitchFamily="2" charset="-18"/>
              </a:rPr>
            </a:br>
            <a:r>
              <a:rPr lang="cs-CZ" dirty="0">
                <a:solidFill>
                  <a:srgbClr val="FFC000"/>
                </a:solidFill>
                <a:latin typeface="Encode Sans ExtraBold" pitchFamily="2" charset="-18"/>
              </a:rPr>
              <a:t>PŘÍNÁŠÍ?</a:t>
            </a:r>
            <a:endParaRPr lang="cs-CZ" dirty="0">
              <a:solidFill>
                <a:schemeClr val="bg1"/>
              </a:solidFill>
              <a:latin typeface="Encode Sans ExtraBold" pitchFamily="2" charset="-18"/>
            </a:endParaRPr>
          </a:p>
        </p:txBody>
      </p:sp>
      <p:sp>
        <p:nvSpPr>
          <p:cNvPr id="5" name="Obdélník 4">
            <a:extLst>
              <a:ext uri="{FF2B5EF4-FFF2-40B4-BE49-F238E27FC236}">
                <a16:creationId xmlns:a16="http://schemas.microsoft.com/office/drawing/2014/main" id="{2FA38979-7A87-DE7B-0737-E49F95553700}"/>
              </a:ext>
            </a:extLst>
          </p:cNvPr>
          <p:cNvSpPr/>
          <p:nvPr/>
        </p:nvSpPr>
        <p:spPr>
          <a:xfrm>
            <a:off x="632767" y="1938309"/>
            <a:ext cx="6467718"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ZTRÁTA SOUKROMÍ</a:t>
            </a:r>
          </a:p>
        </p:txBody>
      </p:sp>
      <p:sp>
        <p:nvSpPr>
          <p:cNvPr id="6" name="Obdélník 5">
            <a:extLst>
              <a:ext uri="{FF2B5EF4-FFF2-40B4-BE49-F238E27FC236}">
                <a16:creationId xmlns:a16="http://schemas.microsoft.com/office/drawing/2014/main" id="{452C099E-FBEB-FC13-F866-7D3DEB6CC9AD}"/>
              </a:ext>
            </a:extLst>
          </p:cNvPr>
          <p:cNvSpPr/>
          <p:nvPr/>
        </p:nvSpPr>
        <p:spPr>
          <a:xfrm>
            <a:off x="618883" y="3857742"/>
            <a:ext cx="6467717"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OSINT </a:t>
            </a:r>
            <a:r>
              <a:rPr lang="cs-CZ" sz="2600" b="1" dirty="0">
                <a:latin typeface="Encode Sans ExtraBold" pitchFamily="2" charset="-18"/>
              </a:rPr>
              <a:t>– OTEVŘENÉ ZPRAVODAJSTVÍ</a:t>
            </a:r>
            <a:r>
              <a:rPr lang="cs-CZ" sz="2600" dirty="0">
                <a:latin typeface="Encode Sans ExtraBold" pitchFamily="2" charset="-18"/>
              </a:rPr>
              <a:t> </a:t>
            </a:r>
          </a:p>
        </p:txBody>
      </p:sp>
      <p:sp>
        <p:nvSpPr>
          <p:cNvPr id="7" name="Obdélník 6">
            <a:extLst>
              <a:ext uri="{FF2B5EF4-FFF2-40B4-BE49-F238E27FC236}">
                <a16:creationId xmlns:a16="http://schemas.microsoft.com/office/drawing/2014/main" id="{4CC2E61B-C925-E3E3-F190-19CA66A9809A}"/>
              </a:ext>
            </a:extLst>
          </p:cNvPr>
          <p:cNvSpPr/>
          <p:nvPr/>
        </p:nvSpPr>
        <p:spPr>
          <a:xfrm>
            <a:off x="618882" y="4497553"/>
            <a:ext cx="6467717"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KYBERŠIKANA</a:t>
            </a:r>
          </a:p>
        </p:txBody>
      </p:sp>
      <p:sp>
        <p:nvSpPr>
          <p:cNvPr id="8" name="Obdélník 7">
            <a:extLst>
              <a:ext uri="{FF2B5EF4-FFF2-40B4-BE49-F238E27FC236}">
                <a16:creationId xmlns:a16="http://schemas.microsoft.com/office/drawing/2014/main" id="{2B83DCE8-1A41-13D4-B3AB-22CA6619CF22}"/>
              </a:ext>
            </a:extLst>
          </p:cNvPr>
          <p:cNvSpPr/>
          <p:nvPr/>
        </p:nvSpPr>
        <p:spPr>
          <a:xfrm>
            <a:off x="615005" y="5777175"/>
            <a:ext cx="6463877"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45720" rIns="180000" bIns="45720" rtlCol="0" anchor="ctr"/>
          <a:lstStyle/>
          <a:p>
            <a:r>
              <a:rPr lang="cs-CZ" sz="2600" dirty="0">
                <a:latin typeface="Encode Sans ExtraBold"/>
              </a:rPr>
              <a:t>PROBLÉMY V BUDOUCÍ PROFESI</a:t>
            </a:r>
          </a:p>
        </p:txBody>
      </p:sp>
      <p:sp>
        <p:nvSpPr>
          <p:cNvPr id="9" name="Obdélník 8">
            <a:extLst>
              <a:ext uri="{FF2B5EF4-FFF2-40B4-BE49-F238E27FC236}">
                <a16:creationId xmlns:a16="http://schemas.microsoft.com/office/drawing/2014/main" id="{D739E7C2-0B3E-8821-4B9A-925D87C3A019}"/>
              </a:ext>
            </a:extLst>
          </p:cNvPr>
          <p:cNvSpPr/>
          <p:nvPr/>
        </p:nvSpPr>
        <p:spPr>
          <a:xfrm>
            <a:off x="618883" y="3217931"/>
            <a:ext cx="6467718"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VYDÍRÁNÍ</a:t>
            </a:r>
          </a:p>
        </p:txBody>
      </p:sp>
      <p:sp>
        <p:nvSpPr>
          <p:cNvPr id="11" name="Obdélník 10">
            <a:extLst>
              <a:ext uri="{FF2B5EF4-FFF2-40B4-BE49-F238E27FC236}">
                <a16:creationId xmlns:a16="http://schemas.microsoft.com/office/drawing/2014/main" id="{99B68C10-7F72-83C1-B08B-2475040FFD29}"/>
              </a:ext>
            </a:extLst>
          </p:cNvPr>
          <p:cNvSpPr/>
          <p:nvPr/>
        </p:nvSpPr>
        <p:spPr>
          <a:xfrm>
            <a:off x="623886" y="5137364"/>
            <a:ext cx="6463877"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CÍLENÁ REKLAMA, SLEDOVÁNÍ</a:t>
            </a:r>
          </a:p>
        </p:txBody>
      </p:sp>
      <p:sp>
        <p:nvSpPr>
          <p:cNvPr id="10" name="Obdélník 9">
            <a:extLst>
              <a:ext uri="{FF2B5EF4-FFF2-40B4-BE49-F238E27FC236}">
                <a16:creationId xmlns:a16="http://schemas.microsoft.com/office/drawing/2014/main" id="{0E13D6F9-90A7-2E61-179D-DEF0DD79C105}"/>
              </a:ext>
            </a:extLst>
          </p:cNvPr>
          <p:cNvSpPr/>
          <p:nvPr/>
        </p:nvSpPr>
        <p:spPr>
          <a:xfrm>
            <a:off x="623886" y="2578120"/>
            <a:ext cx="6467718"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r>
              <a:rPr lang="cs-CZ" sz="2600" dirty="0">
                <a:latin typeface="Encode Sans ExtraBold" pitchFamily="2" charset="-18"/>
              </a:rPr>
              <a:t>ZNEUŽITÍ OSOBNÍCH ÚDAJŮ</a:t>
            </a:r>
          </a:p>
        </p:txBody>
      </p:sp>
    </p:spTree>
    <p:extLst>
      <p:ext uri="{BB962C8B-B14F-4D97-AF65-F5344CB8AC3E}">
        <p14:creationId xmlns:p14="http://schemas.microsoft.com/office/powerpoint/2010/main" val="32374369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0-#ppt_w/2"/>
                                          </p:val>
                                        </p:tav>
                                        <p:tav tm="100000">
                                          <p:val>
                                            <p:strVal val="#ppt_x"/>
                                          </p:val>
                                        </p:tav>
                                      </p:tavLst>
                                    </p:anim>
                                    <p:anim calcmode="lin" valueType="num">
                                      <p:cBhvr additive="base">
                                        <p:cTn id="1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0-#ppt_w/2"/>
                                          </p:val>
                                        </p:tav>
                                        <p:tav tm="100000">
                                          <p:val>
                                            <p:strVal val="#ppt_x"/>
                                          </p:val>
                                        </p:tav>
                                      </p:tavLst>
                                    </p:anim>
                                    <p:anim calcmode="lin" valueType="num">
                                      <p:cBhvr additive="base">
                                        <p:cTn id="3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0-#ppt_w/2"/>
                                          </p:val>
                                        </p:tav>
                                        <p:tav tm="100000">
                                          <p:val>
                                            <p:strVal val="#ppt_x"/>
                                          </p:val>
                                        </p:tav>
                                      </p:tavLst>
                                    </p:anim>
                                    <p:anim calcmode="lin" valueType="num">
                                      <p:cBhvr additive="base">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39340D8-3568-05B3-0E1E-32FFEDE7B470}"/>
            </a:ext>
          </a:extLst>
        </p:cNvPr>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67361DC3-456B-0B8A-0490-92A3C7A372EA}"/>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5CA10917-9BE4-1D0E-E595-C4B5BDFC8F64}"/>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062A2F64-957E-CBF7-4C6B-EE721496A747}"/>
              </a:ext>
            </a:extLst>
          </p:cNvPr>
          <p:cNvSpPr txBox="1"/>
          <p:nvPr/>
        </p:nvSpPr>
        <p:spPr>
          <a:xfrm>
            <a:off x="2966784" y="2578268"/>
            <a:ext cx="6258445" cy="1154162"/>
          </a:xfrm>
          <a:prstGeom prst="rect">
            <a:avLst/>
          </a:prstGeom>
          <a:noFill/>
        </p:spPr>
        <p:txBody>
          <a:bodyPr wrap="none" rtlCol="0">
            <a:spAutoFit/>
          </a:bodyPr>
          <a:lstStyle/>
          <a:p>
            <a:pPr algn="ctr"/>
            <a:r>
              <a:rPr lang="cs-CZ" sz="6900" dirty="0">
                <a:solidFill>
                  <a:schemeClr val="bg1"/>
                </a:solidFill>
                <a:latin typeface="Encode Sans Black" pitchFamily="2" charset="-18"/>
              </a:rPr>
              <a:t>SHARENTING</a:t>
            </a:r>
            <a:endParaRPr lang="cs-CZ" sz="2700" dirty="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61989E97-B86C-4B95-AA48-74DDF1367EAE}"/>
              </a:ext>
            </a:extLst>
          </p:cNvPr>
          <p:cNvSpPr txBox="1"/>
          <p:nvPr/>
        </p:nvSpPr>
        <p:spPr>
          <a:xfrm>
            <a:off x="2176518" y="3732430"/>
            <a:ext cx="7839005" cy="523220"/>
          </a:xfrm>
          <a:prstGeom prst="rect">
            <a:avLst/>
          </a:prstGeom>
          <a:noFill/>
        </p:spPr>
        <p:txBody>
          <a:bodyPr wrap="none" rtlCol="0">
            <a:spAutoFit/>
          </a:bodyPr>
          <a:lstStyle/>
          <a:p>
            <a:pPr algn="ctr"/>
            <a:r>
              <a:rPr lang="cs-CZ" sz="2800" dirty="0">
                <a:solidFill>
                  <a:schemeClr val="bg1"/>
                </a:solidFill>
                <a:latin typeface="Encode Sans Black" pitchFamily="2" charset="-18"/>
              </a:rPr>
              <a:t>NADMĚRNÉ SDÍLENÍ DĚTÍ NA INTERNETU</a:t>
            </a:r>
            <a:endParaRPr lang="cs-CZ" sz="2800" dirty="0">
              <a:solidFill>
                <a:srgbClr val="F523E6"/>
              </a:solidFill>
              <a:latin typeface="Encode Sans Black" pitchFamily="2" charset="-18"/>
            </a:endParaRPr>
          </a:p>
        </p:txBody>
      </p:sp>
    </p:spTree>
    <p:extLst>
      <p:ext uri="{BB962C8B-B14F-4D97-AF65-F5344CB8AC3E}">
        <p14:creationId xmlns:p14="http://schemas.microsoft.com/office/powerpoint/2010/main" val="82956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2"/>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5FEA55F0-27F1-4378-84FE-507684B5A6CA}"/>
              </a:ext>
            </a:extLst>
          </p:cNvPr>
          <p:cNvSpPr txBox="1"/>
          <p:nvPr/>
        </p:nvSpPr>
        <p:spPr>
          <a:xfrm>
            <a:off x="5339234" y="1651590"/>
            <a:ext cx="4961615" cy="2862322"/>
          </a:xfrm>
          <a:prstGeom prst="rect">
            <a:avLst/>
          </a:prstGeom>
          <a:noFill/>
        </p:spPr>
        <p:txBody>
          <a:bodyPr wrap="none" rtlCol="0">
            <a:spAutoFit/>
          </a:bodyPr>
          <a:lstStyle/>
          <a:p>
            <a:pPr algn="ctr"/>
            <a:r>
              <a:rPr lang="cs-CZ" sz="4500">
                <a:solidFill>
                  <a:srgbClr val="00B0F0"/>
                </a:solidFill>
                <a:latin typeface="Encode Sans Black" pitchFamily="2" charset="-18"/>
              </a:rPr>
              <a:t>S JAKÝMI RIZIKY</a:t>
            </a:r>
          </a:p>
          <a:p>
            <a:pPr algn="ctr"/>
            <a:r>
              <a:rPr lang="cs-CZ" sz="4500">
                <a:solidFill>
                  <a:srgbClr val="00B0F0"/>
                </a:solidFill>
                <a:latin typeface="Encode Sans Black" pitchFamily="2" charset="-18"/>
              </a:rPr>
              <a:t>SE MŮŽEME</a:t>
            </a:r>
          </a:p>
          <a:p>
            <a:pPr algn="ctr"/>
            <a:r>
              <a:rPr lang="cs-CZ" sz="4500">
                <a:solidFill>
                  <a:srgbClr val="00B0F0"/>
                </a:solidFill>
                <a:latin typeface="Encode Sans Black" pitchFamily="2" charset="-18"/>
              </a:rPr>
              <a:t>NA INTERNETU</a:t>
            </a:r>
          </a:p>
          <a:p>
            <a:pPr algn="ctr"/>
            <a:r>
              <a:rPr lang="cs-CZ" sz="4500">
                <a:solidFill>
                  <a:srgbClr val="00B0F0"/>
                </a:solidFill>
                <a:latin typeface="Encode Sans Black" pitchFamily="2" charset="-18"/>
              </a:rPr>
              <a:t>SETKAT???</a:t>
            </a:r>
          </a:p>
        </p:txBody>
      </p:sp>
      <p:pic>
        <p:nvPicPr>
          <p:cNvPr id="6146" name="Picture 2">
            <a:extLst>
              <a:ext uri="{FF2B5EF4-FFF2-40B4-BE49-F238E27FC236}">
                <a16:creationId xmlns:a16="http://schemas.microsoft.com/office/drawing/2014/main" id="{7A9C84DA-C9CD-33A4-23EB-FB6C3CBBAB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 y="0"/>
            <a:ext cx="457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634976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0D67C9AA-F17B-8A24-7491-A10DB57262FC}"/>
            </a:ext>
          </a:extLst>
        </p:cNvPr>
        <p:cNvGrpSpPr/>
        <p:nvPr/>
      </p:nvGrpSpPr>
      <p:grpSpPr>
        <a:xfrm>
          <a:off x="0" y="0"/>
          <a:ext cx="0" cy="0"/>
          <a:chOff x="0" y="0"/>
          <a:chExt cx="0" cy="0"/>
        </a:xfrm>
      </p:grpSpPr>
      <p:sp>
        <p:nvSpPr>
          <p:cNvPr id="2" name="Obdélník 1">
            <a:extLst>
              <a:ext uri="{FF2B5EF4-FFF2-40B4-BE49-F238E27FC236}">
                <a16:creationId xmlns:a16="http://schemas.microsoft.com/office/drawing/2014/main" id="{CF2A80CA-8055-9B7B-091E-A264002CBA29}"/>
              </a:ext>
            </a:extLst>
          </p:cNvPr>
          <p:cNvSpPr/>
          <p:nvPr/>
        </p:nvSpPr>
        <p:spPr>
          <a:xfrm>
            <a:off x="463216" y="1690062"/>
            <a:ext cx="5812346" cy="4154984"/>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p>
          <a:p>
            <a:pPr algn="ctr"/>
            <a:r>
              <a:rPr lang="cs-CZ" sz="4400" dirty="0">
                <a:solidFill>
                  <a:srgbClr val="FFC000"/>
                </a:solidFill>
                <a:latin typeface="Encode Sans Black"/>
              </a:rPr>
              <a:t>KDO Z VÁS SI MYSLÍ, ŽE NEMÁ NA INTERNETU FOTKU SVÉHO OBLIČEJE?</a:t>
            </a:r>
            <a:endParaRPr lang="cs-CZ" sz="3200" dirty="0">
              <a:solidFill>
                <a:srgbClr val="FFC000"/>
              </a:solidFill>
              <a:latin typeface="Encode Sans Black"/>
            </a:endParaRPr>
          </a:p>
        </p:txBody>
      </p:sp>
      <p:pic>
        <p:nvPicPr>
          <p:cNvPr id="10" name="Obrázek 9" descr="Obsah obrázku Lidská tvář, oblečení, kreslené, osoba&#10;&#10;Popis byl vytvořen automaticky">
            <a:extLst>
              <a:ext uri="{FF2B5EF4-FFF2-40B4-BE49-F238E27FC236}">
                <a16:creationId xmlns:a16="http://schemas.microsoft.com/office/drawing/2014/main" id="{016294CA-F495-9442-766E-D2796C3392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138332" y="804332"/>
            <a:ext cx="6053667" cy="6053667"/>
          </a:xfrm>
          <a:prstGeom prst="rect">
            <a:avLst/>
          </a:prstGeom>
        </p:spPr>
      </p:pic>
      <p:sp>
        <p:nvSpPr>
          <p:cNvPr id="11" name="Obdélník: se zakulacenými rohy 10">
            <a:extLst>
              <a:ext uri="{FF2B5EF4-FFF2-40B4-BE49-F238E27FC236}">
                <a16:creationId xmlns:a16="http://schemas.microsoft.com/office/drawing/2014/main" id="{B4E403C5-EC12-DFB7-AFC3-9455F0651B99}"/>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292984783"/>
      </p:ext>
    </p:extLst>
  </p:cSld>
  <p:clrMapOvr>
    <a:masterClrMapping/>
  </p:clrMapOvr>
  <p:transition spd="slow">
    <p:comb/>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A89A6EFE-E471-0B4C-6A94-4AF211F0115B}"/>
            </a:ext>
          </a:extLst>
        </p:cNvPr>
        <p:cNvGrpSpPr/>
        <p:nvPr/>
      </p:nvGrpSpPr>
      <p:grpSpPr>
        <a:xfrm>
          <a:off x="0" y="0"/>
          <a:ext cx="0" cy="0"/>
          <a:chOff x="0" y="0"/>
          <a:chExt cx="0" cy="0"/>
        </a:xfrm>
      </p:grpSpPr>
      <p:sp>
        <p:nvSpPr>
          <p:cNvPr id="2" name="Obdélník 1">
            <a:extLst>
              <a:ext uri="{FF2B5EF4-FFF2-40B4-BE49-F238E27FC236}">
                <a16:creationId xmlns:a16="http://schemas.microsoft.com/office/drawing/2014/main" id="{539E76CB-F699-C72C-11B9-8C2ADA754950}"/>
              </a:ext>
            </a:extLst>
          </p:cNvPr>
          <p:cNvSpPr/>
          <p:nvPr/>
        </p:nvSpPr>
        <p:spPr>
          <a:xfrm>
            <a:off x="463216" y="1690062"/>
            <a:ext cx="5812346" cy="3477875"/>
          </a:xfrm>
          <a:prstGeom prst="rect">
            <a:avLst/>
          </a:prstGeom>
        </p:spPr>
        <p:txBody>
          <a:bodyPr wrap="square" lIns="91440" tIns="45720" rIns="91440" bIns="45720" anchor="t">
            <a:spAutoFit/>
          </a:bodyPr>
          <a:lstStyle/>
          <a:p>
            <a:pPr algn="ctr"/>
            <a:r>
              <a:rPr lang="cs-CZ" sz="4400" dirty="0">
                <a:solidFill>
                  <a:schemeClr val="bg1"/>
                </a:solidFill>
                <a:latin typeface="Encode Sans Black"/>
              </a:rPr>
              <a:t>OTÁZKA:</a:t>
            </a:r>
          </a:p>
          <a:p>
            <a:pPr algn="ctr"/>
            <a:r>
              <a:rPr lang="cs-CZ" sz="4400" dirty="0">
                <a:solidFill>
                  <a:srgbClr val="FFC000"/>
                </a:solidFill>
                <a:latin typeface="Encode Sans Black"/>
              </a:rPr>
              <a:t>JAKÝ TYP FOTEK NEBO VIDEÍ BY RODIČE NIKDY NEMĚLI SDÍLET?</a:t>
            </a:r>
            <a:endParaRPr lang="cs-CZ" sz="3200" dirty="0">
              <a:solidFill>
                <a:srgbClr val="FFC000"/>
              </a:solidFill>
              <a:latin typeface="Encode Sans Black"/>
            </a:endParaRPr>
          </a:p>
        </p:txBody>
      </p:sp>
      <p:pic>
        <p:nvPicPr>
          <p:cNvPr id="3" name="Obrázek 2" descr="Obsah obrázku Lidská tvář, úsměv, kreslené, oblečení&#10;&#10;Popis byl vytvořen automaticky">
            <a:extLst>
              <a:ext uri="{FF2B5EF4-FFF2-40B4-BE49-F238E27FC236}">
                <a16:creationId xmlns:a16="http://schemas.microsoft.com/office/drawing/2014/main" id="{E8F99299-23AE-CFB7-B127-0D95BC61C6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762000"/>
            <a:ext cx="6096000" cy="6096000"/>
          </a:xfrm>
          <a:prstGeom prst="rect">
            <a:avLst/>
          </a:prstGeom>
        </p:spPr>
      </p:pic>
      <p:sp>
        <p:nvSpPr>
          <p:cNvPr id="4" name="Obdélník: se zakulacenými rohy 3">
            <a:extLst>
              <a:ext uri="{FF2B5EF4-FFF2-40B4-BE49-F238E27FC236}">
                <a16:creationId xmlns:a16="http://schemas.microsoft.com/office/drawing/2014/main" id="{60407041-2CF5-D2A0-4CD7-343C8607018D}"/>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421195373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a:extLst>
            <a:ext uri="{FF2B5EF4-FFF2-40B4-BE49-F238E27FC236}">
              <a16:creationId xmlns:a16="http://schemas.microsoft.com/office/drawing/2014/main" id="{B772C145-FD4A-507B-7BF4-37EB5349675C}"/>
            </a:ext>
          </a:extLst>
        </p:cNvPr>
        <p:cNvGrpSpPr/>
        <p:nvPr/>
      </p:nvGrpSpPr>
      <p:grpSpPr>
        <a:xfrm>
          <a:off x="0" y="0"/>
          <a:ext cx="0" cy="0"/>
          <a:chOff x="0" y="0"/>
          <a:chExt cx="0" cy="0"/>
        </a:xfrm>
      </p:grpSpPr>
      <p:pic>
        <p:nvPicPr>
          <p:cNvPr id="12" name="Obrázek 11">
            <a:extLst>
              <a:ext uri="{FF2B5EF4-FFF2-40B4-BE49-F238E27FC236}">
                <a16:creationId xmlns:a16="http://schemas.microsoft.com/office/drawing/2014/main" id="{843FACB3-42DF-161F-E286-58F42B6820BA}"/>
              </a:ext>
            </a:extLst>
          </p:cNvPr>
          <p:cNvPicPr>
            <a:picLocks noChangeAspect="1"/>
          </p:cNvPicPr>
          <p:nvPr/>
        </p:nvPicPr>
        <p:blipFill>
          <a:blip r:embed="rId3"/>
          <a:stretch>
            <a:fillRect/>
          </a:stretch>
        </p:blipFill>
        <p:spPr>
          <a:xfrm flipH="1">
            <a:off x="8147545" y="369000"/>
            <a:ext cx="3644951" cy="6120000"/>
          </a:xfrm>
          <a:prstGeom prst="rect">
            <a:avLst/>
          </a:prstGeom>
        </p:spPr>
      </p:pic>
      <p:sp>
        <p:nvSpPr>
          <p:cNvPr id="13" name="Obdélník 12">
            <a:extLst>
              <a:ext uri="{FF2B5EF4-FFF2-40B4-BE49-F238E27FC236}">
                <a16:creationId xmlns:a16="http://schemas.microsoft.com/office/drawing/2014/main" id="{8428D74F-83B4-C216-63E2-AF83278E76AA}"/>
              </a:ext>
            </a:extLst>
          </p:cNvPr>
          <p:cNvSpPr/>
          <p:nvPr/>
        </p:nvSpPr>
        <p:spPr>
          <a:xfrm>
            <a:off x="705749" y="600978"/>
            <a:ext cx="9766300" cy="707886"/>
          </a:xfrm>
          <a:prstGeom prst="rect">
            <a:avLst/>
          </a:prstGeom>
        </p:spPr>
        <p:txBody>
          <a:bodyPr wrap="square">
            <a:spAutoFit/>
          </a:bodyPr>
          <a:lstStyle/>
          <a:p>
            <a:r>
              <a:rPr lang="cs-CZ" sz="4000" dirty="0">
                <a:solidFill>
                  <a:srgbClr val="FD821A"/>
                </a:solidFill>
                <a:latin typeface="Encode Sans Black" pitchFamily="2" charset="-18"/>
              </a:rPr>
              <a:t>IVANA (40)</a:t>
            </a:r>
          </a:p>
        </p:txBody>
      </p:sp>
      <p:sp>
        <p:nvSpPr>
          <p:cNvPr id="14" name="Obdélník 13">
            <a:extLst>
              <a:ext uri="{FF2B5EF4-FFF2-40B4-BE49-F238E27FC236}">
                <a16:creationId xmlns:a16="http://schemas.microsoft.com/office/drawing/2014/main" id="{A8435F92-8EE2-61E1-A915-B6A18983BCD2}"/>
              </a:ext>
            </a:extLst>
          </p:cNvPr>
          <p:cNvSpPr/>
          <p:nvPr/>
        </p:nvSpPr>
        <p:spPr>
          <a:xfrm>
            <a:off x="705748" y="1276749"/>
            <a:ext cx="3147794" cy="400110"/>
          </a:xfrm>
          <a:prstGeom prst="rect">
            <a:avLst/>
          </a:prstGeom>
        </p:spPr>
        <p:txBody>
          <a:bodyPr wrap="square">
            <a:spAutoFit/>
          </a:bodyPr>
          <a:lstStyle/>
          <a:p>
            <a:r>
              <a:rPr lang="cs-CZ" sz="2000" dirty="0">
                <a:solidFill>
                  <a:schemeClr val="bg1">
                    <a:lumMod val="50000"/>
                  </a:schemeClr>
                </a:solidFill>
                <a:latin typeface="Encode Sans Black" pitchFamily="2" charset="-18"/>
              </a:rPr>
              <a:t>PORADNA E-BEZPEČÍ</a:t>
            </a:r>
          </a:p>
        </p:txBody>
      </p:sp>
      <p:sp>
        <p:nvSpPr>
          <p:cNvPr id="15" name="Obdélník: se zakulacenými rohy 14">
            <a:extLst>
              <a:ext uri="{FF2B5EF4-FFF2-40B4-BE49-F238E27FC236}">
                <a16:creationId xmlns:a16="http://schemas.microsoft.com/office/drawing/2014/main" id="{7CE69C7C-BEEB-8A1D-E7D8-CBF9F97ACDA6}"/>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18" name="TextovéPole 17">
            <a:extLst>
              <a:ext uri="{FF2B5EF4-FFF2-40B4-BE49-F238E27FC236}">
                <a16:creationId xmlns:a16="http://schemas.microsoft.com/office/drawing/2014/main" id="{65D985E7-2171-3B2C-2809-775395CF8CAD}"/>
              </a:ext>
            </a:extLst>
          </p:cNvPr>
          <p:cNvSpPr txBox="1"/>
          <p:nvPr/>
        </p:nvSpPr>
        <p:spPr>
          <a:xfrm>
            <a:off x="705748" y="1828860"/>
            <a:ext cx="7933427"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500" dirty="0">
                <a:solidFill>
                  <a:schemeClr val="bg1"/>
                </a:solidFill>
                <a:latin typeface="Encode Sans Black"/>
              </a:rPr>
              <a:t>DOBRÝ DEN, SLEDUJI NA </a:t>
            </a:r>
            <a:r>
              <a:rPr lang="cs-CZ" sz="2500" dirty="0">
                <a:solidFill>
                  <a:srgbClr val="FFC000"/>
                </a:solidFill>
                <a:latin typeface="Encode Sans Black"/>
              </a:rPr>
              <a:t>FACEBOOKU</a:t>
            </a:r>
            <a:r>
              <a:rPr lang="cs-CZ" sz="2500" dirty="0">
                <a:solidFill>
                  <a:schemeClr val="bg1"/>
                </a:solidFill>
                <a:latin typeface="Encode Sans Black"/>
              </a:rPr>
              <a:t> SVOJI SPOLUŽAČKU, KTERÁ MÁ MALOU DCERU </a:t>
            </a:r>
            <a:br>
              <a:rPr lang="cs-CZ" sz="2500" dirty="0">
                <a:latin typeface="Encode Sans Black" pitchFamily="2" charset="-18"/>
              </a:rPr>
            </a:br>
            <a:r>
              <a:rPr lang="cs-CZ" sz="2500" dirty="0">
                <a:solidFill>
                  <a:schemeClr val="bg1"/>
                </a:solidFill>
                <a:latin typeface="Encode Sans Black"/>
              </a:rPr>
              <a:t>A NA SVÉM PROFILU MÁ MOŽNÁ </a:t>
            </a:r>
            <a:r>
              <a:rPr lang="cs-CZ" sz="2500" dirty="0">
                <a:solidFill>
                  <a:srgbClr val="FFC000"/>
                </a:solidFill>
                <a:latin typeface="Encode Sans Black"/>
              </a:rPr>
              <a:t>DESETITISÍCE JEJÍCH FOTEK</a:t>
            </a:r>
            <a:r>
              <a:rPr lang="cs-CZ" sz="2500" dirty="0">
                <a:solidFill>
                  <a:schemeClr val="bg1"/>
                </a:solidFill>
                <a:latin typeface="Encode Sans Black"/>
              </a:rPr>
              <a:t>, NAVÍC VEŠKERÉ PŘÍSPĚVKY </a:t>
            </a:r>
            <a:r>
              <a:rPr lang="cs-CZ" sz="2500" dirty="0">
                <a:solidFill>
                  <a:srgbClr val="FF0000"/>
                </a:solidFill>
                <a:latin typeface="Encode Sans Black"/>
              </a:rPr>
              <a:t>SDÍLÍ VEŘEJNĚ</a:t>
            </a:r>
            <a:r>
              <a:rPr lang="cs-CZ" sz="2500" dirty="0">
                <a:solidFill>
                  <a:schemeClr val="bg1"/>
                </a:solidFill>
                <a:latin typeface="Encode Sans Black"/>
              </a:rPr>
              <a:t>.</a:t>
            </a:r>
          </a:p>
          <a:p>
            <a:endParaRPr lang="cs-CZ" sz="2500" dirty="0">
              <a:solidFill>
                <a:schemeClr val="bg1"/>
              </a:solidFill>
              <a:latin typeface="Encode Sans Black" pitchFamily="2" charset="-18"/>
            </a:endParaRPr>
          </a:p>
          <a:p>
            <a:r>
              <a:rPr lang="cs-CZ" sz="2500" dirty="0">
                <a:solidFill>
                  <a:schemeClr val="bg1"/>
                </a:solidFill>
                <a:latin typeface="Encode Sans Black"/>
              </a:rPr>
              <a:t>PROBLÉM JE, ŽE TAKÉ </a:t>
            </a:r>
            <a:r>
              <a:rPr lang="cs-CZ" sz="2500" dirty="0">
                <a:solidFill>
                  <a:srgbClr val="FFC000"/>
                </a:solidFill>
                <a:latin typeface="Encode Sans Black"/>
              </a:rPr>
              <a:t>ZVEŘEJŇUJE VELICE CHOULOSTIVÉ, NĚKDY AŽ PONIŽUJÍCÍ FOTOGRAFIE SVOJÍ DCERY</a:t>
            </a:r>
            <a:r>
              <a:rPr lang="cs-CZ" sz="2500" dirty="0">
                <a:solidFill>
                  <a:schemeClr val="bg1"/>
                </a:solidFill>
                <a:latin typeface="Encode Sans Black"/>
              </a:rPr>
              <a:t>. NA MÉ UPOZORNĚNÍ REAGOVALA SMAZÁNÍM KOMENTÁŘE. CO BYCH V TOMTO PŘÍPADĚ MOHLA DĚLAT?</a:t>
            </a:r>
            <a:endParaRPr lang="en-US" sz="2500" b="1" dirty="0">
              <a:solidFill>
                <a:schemeClr val="bg1"/>
              </a:solidFill>
              <a:latin typeface="Encode Sans Black"/>
              <a:cs typeface="Calibri"/>
            </a:endParaRPr>
          </a:p>
        </p:txBody>
      </p:sp>
    </p:spTree>
    <p:extLst>
      <p:ext uri="{BB962C8B-B14F-4D97-AF65-F5344CB8AC3E}">
        <p14:creationId xmlns:p14="http://schemas.microsoft.com/office/powerpoint/2010/main" val="4134152819"/>
      </p:ext>
    </p:extLst>
  </p:cSld>
  <p:clrMapOvr>
    <a:masterClrMapping/>
  </p:clrMapOvr>
  <p:transition spd="slow">
    <p:comb/>
  </p:transition>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Obrázek 9" descr="Obsah obrázku Lidská tvář, kresba, kreslené, obraz&#10;&#10;Popis byl vytvořen automaticky">
            <a:extLst>
              <a:ext uri="{FF2B5EF4-FFF2-40B4-BE49-F238E27FC236}">
                <a16:creationId xmlns:a16="http://schemas.microsoft.com/office/drawing/2014/main" id="{8BB2EECE-BB02-D5DD-8C52-0BFF7921C2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5997" y="533911"/>
            <a:ext cx="3600000" cy="3600000"/>
          </a:xfrm>
          <a:prstGeom prst="rect">
            <a:avLst/>
          </a:prstGeom>
        </p:spPr>
      </p:pic>
      <p:sp>
        <p:nvSpPr>
          <p:cNvPr id="11" name="Obdélník: se zakulacenými rohy 10">
            <a:extLst>
              <a:ext uri="{FF2B5EF4-FFF2-40B4-BE49-F238E27FC236}">
                <a16:creationId xmlns:a16="http://schemas.microsoft.com/office/drawing/2014/main" id="{12644461-51E8-1DF6-42BF-D1664065CEC8}"/>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12" name="Text Box 9">
            <a:extLst>
              <a:ext uri="{FF2B5EF4-FFF2-40B4-BE49-F238E27FC236}">
                <a16:creationId xmlns:a16="http://schemas.microsoft.com/office/drawing/2014/main" id="{5A5FCE90-8CBA-D6E4-9126-2136687949F8}"/>
              </a:ext>
            </a:extLst>
          </p:cNvPr>
          <p:cNvSpPr txBox="1">
            <a:spLocks noChangeArrowheads="1"/>
          </p:cNvSpPr>
          <p:nvPr/>
        </p:nvSpPr>
        <p:spPr bwMode="auto">
          <a:xfrm>
            <a:off x="1204878" y="3721829"/>
            <a:ext cx="9782239"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buNone/>
            </a:pPr>
            <a:r>
              <a:rPr lang="cs-CZ" dirty="0">
                <a:solidFill>
                  <a:schemeClr val="bg1"/>
                </a:solidFill>
                <a:latin typeface="Encode Sans Black"/>
              </a:rPr>
              <a:t>RODIČE VĚTŠINOU SDÍLEJÍ NAŠE FOTKY NEBO VIDEA, PROTOŽE SE CHTĚJÍ POCHLUBIT. </a:t>
            </a:r>
            <a:br>
              <a:rPr lang="cs-CZ" dirty="0">
                <a:latin typeface="Encode Sans Black" pitchFamily="2" charset="-18"/>
              </a:rPr>
            </a:br>
            <a:r>
              <a:rPr lang="cs-CZ" dirty="0">
                <a:solidFill>
                  <a:schemeClr val="bg1"/>
                </a:solidFill>
                <a:latin typeface="Encode Sans Black"/>
              </a:rPr>
              <a:t>CO BYCHOM JIM MOHLI PORADIT, </a:t>
            </a:r>
            <a:br>
              <a:rPr lang="cs-CZ" dirty="0">
                <a:solidFill>
                  <a:schemeClr val="bg1"/>
                </a:solidFill>
                <a:latin typeface="Encode Sans Black"/>
              </a:rPr>
            </a:br>
            <a:r>
              <a:rPr lang="cs-CZ" dirty="0">
                <a:solidFill>
                  <a:schemeClr val="bg1"/>
                </a:solidFill>
                <a:latin typeface="Encode Sans Black"/>
              </a:rPr>
              <a:t>ABY NEDOŠLO K JEJICH </a:t>
            </a:r>
            <a:r>
              <a:rPr lang="cs-CZ" dirty="0">
                <a:solidFill>
                  <a:srgbClr val="FFC000"/>
                </a:solidFill>
                <a:latin typeface="Encode Sans Black"/>
              </a:rPr>
              <a:t>ZNEUŽITÍ</a:t>
            </a:r>
            <a:r>
              <a:rPr lang="cs-CZ" dirty="0">
                <a:solidFill>
                  <a:schemeClr val="bg1"/>
                </a:solidFill>
                <a:latin typeface="Encode Sans Black"/>
              </a:rPr>
              <a:t>?</a:t>
            </a:r>
            <a:endParaRPr lang="cs-CZ" dirty="0">
              <a:solidFill>
                <a:schemeClr val="bg1"/>
              </a:solidFill>
            </a:endParaRPr>
          </a:p>
        </p:txBody>
      </p:sp>
    </p:spTree>
    <p:extLst>
      <p:ext uri="{BB962C8B-B14F-4D97-AF65-F5344CB8AC3E}">
        <p14:creationId xmlns:p14="http://schemas.microsoft.com/office/powerpoint/2010/main" val="314996821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pic>
        <p:nvPicPr>
          <p:cNvPr id="2" name="Picture 2">
            <a:extLst>
              <a:ext uri="{FF2B5EF4-FFF2-40B4-BE49-F238E27FC236}">
                <a16:creationId xmlns:a16="http://schemas.microsoft.com/office/drawing/2014/main" id="{84601BE9-6E5E-50EA-B06C-9CF7C7287E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5575" y="32657"/>
            <a:ext cx="5686425" cy="8529638"/>
          </a:xfrm>
          <a:prstGeom prst="rect">
            <a:avLst/>
          </a:prstGeom>
          <a:noFill/>
          <a:extLst>
            <a:ext uri="{909E8E84-426E-40DD-AFC4-6F175D3DCCD1}">
              <a14:hiddenFill xmlns:a14="http://schemas.microsoft.com/office/drawing/2010/main">
                <a:solidFill>
                  <a:srgbClr val="FFFFFF"/>
                </a:solidFill>
              </a14:hiddenFill>
            </a:ext>
          </a:extLst>
        </p:spPr>
      </p:pic>
      <p:sp>
        <p:nvSpPr>
          <p:cNvPr id="6" name="TextovéPole 5">
            <a:extLst>
              <a:ext uri="{FF2B5EF4-FFF2-40B4-BE49-F238E27FC236}">
                <a16:creationId xmlns:a16="http://schemas.microsoft.com/office/drawing/2014/main" id="{CD4C49F7-8888-0DEE-D0C0-A6543DFD7401}"/>
              </a:ext>
            </a:extLst>
          </p:cNvPr>
          <p:cNvSpPr txBox="1"/>
          <p:nvPr/>
        </p:nvSpPr>
        <p:spPr>
          <a:xfrm>
            <a:off x="750744" y="2082635"/>
            <a:ext cx="6586352"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3000" dirty="0">
                <a:solidFill>
                  <a:schemeClr val="bg1"/>
                </a:solidFill>
                <a:latin typeface="Encode Sans Black"/>
              </a:rPr>
              <a:t>INTERNET JE SKVĚLÝ A ÚŽASNÝ NÁSTROJ! DĚTEM I DOSPĚLÝM NABÍZÍ VELKÉ MNOŽSTVÍ PŘÍLEŽITOSTÍ A MOŽNOSTÍ.</a:t>
            </a:r>
            <a:endParaRPr lang="cs-CZ" sz="3000">
              <a:solidFill>
                <a:schemeClr val="bg1"/>
              </a:solidFill>
              <a:latin typeface="Encode Sans Black" pitchFamily="2" charset="-18"/>
            </a:endParaRPr>
          </a:p>
          <a:p>
            <a:endParaRPr lang="cs-CZ" sz="3000">
              <a:latin typeface="Encode Sans Black" pitchFamily="2" charset="-18"/>
            </a:endParaRPr>
          </a:p>
          <a:p>
            <a:r>
              <a:rPr lang="cs-CZ" sz="3000" dirty="0">
                <a:solidFill>
                  <a:srgbClr val="00FF00"/>
                </a:solidFill>
                <a:latin typeface="Encode Sans Black"/>
              </a:rPr>
              <a:t>NESMÍME OVŠEM ZAPOMÍNAT</a:t>
            </a:r>
          </a:p>
          <a:p>
            <a:r>
              <a:rPr lang="cs-CZ" sz="3000" dirty="0">
                <a:solidFill>
                  <a:srgbClr val="00FF00"/>
                </a:solidFill>
                <a:latin typeface="Encode Sans Black"/>
              </a:rPr>
              <a:t>CHOVAT SE NA NĚM</a:t>
            </a:r>
          </a:p>
          <a:p>
            <a:r>
              <a:rPr lang="cs-CZ" sz="3000" dirty="0">
                <a:solidFill>
                  <a:srgbClr val="00FF00"/>
                </a:solidFill>
                <a:latin typeface="Encode Sans Black"/>
              </a:rPr>
              <a:t>BEZPEČNĚ.</a:t>
            </a:r>
          </a:p>
        </p:txBody>
      </p:sp>
      <p:sp>
        <p:nvSpPr>
          <p:cNvPr id="4" name="TextovéPole 3">
            <a:extLst>
              <a:ext uri="{FF2B5EF4-FFF2-40B4-BE49-F238E27FC236}">
                <a16:creationId xmlns:a16="http://schemas.microsoft.com/office/drawing/2014/main" id="{CFA39C36-3D9F-F2E3-DF0D-9967080F12A6}"/>
              </a:ext>
            </a:extLst>
          </p:cNvPr>
          <p:cNvSpPr txBox="1"/>
          <p:nvPr/>
        </p:nvSpPr>
        <p:spPr>
          <a:xfrm>
            <a:off x="750744" y="464293"/>
            <a:ext cx="8813800" cy="14465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solidFill>
                  <a:srgbClr val="FFC000"/>
                </a:solidFill>
                <a:latin typeface="Encode Sans Black" pitchFamily="2" charset="-18"/>
              </a:rPr>
              <a:t>INTERNET</a:t>
            </a:r>
            <a:br>
              <a:rPr lang="cs-CZ" sz="4400" b="1">
                <a:solidFill>
                  <a:srgbClr val="FFC000"/>
                </a:solidFill>
                <a:latin typeface="Encode Sans Black" pitchFamily="2" charset="-18"/>
              </a:rPr>
            </a:br>
            <a:r>
              <a:rPr lang="cs-CZ" sz="4400" b="1">
                <a:solidFill>
                  <a:srgbClr val="FFC000"/>
                </a:solidFill>
                <a:latin typeface="Encode Sans Black" pitchFamily="2" charset="-18"/>
              </a:rPr>
              <a:t>JE SKVĚLÝ!</a:t>
            </a:r>
          </a:p>
        </p:txBody>
      </p:sp>
      <p:sp>
        <p:nvSpPr>
          <p:cNvPr id="3" name="Obdélník: se zakulacenými rohy 2">
            <a:extLst>
              <a:ext uri="{FF2B5EF4-FFF2-40B4-BE49-F238E27FC236}">
                <a16:creationId xmlns:a16="http://schemas.microsoft.com/office/drawing/2014/main" id="{BDBBF82A-9332-901B-3171-DD12F90EC898}"/>
              </a:ext>
            </a:extLst>
          </p:cNvPr>
          <p:cNvSpPr/>
          <p:nvPr/>
        </p:nvSpPr>
        <p:spPr>
          <a:xfrm>
            <a:off x="11161361" y="65055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2638374395"/>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0A6BEAD8-0B77-43CC-E506-97B2C2F5DE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0797"/>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4" name="TextovéPole 3">
            <a:extLst>
              <a:ext uri="{FF2B5EF4-FFF2-40B4-BE49-F238E27FC236}">
                <a16:creationId xmlns:a16="http://schemas.microsoft.com/office/drawing/2014/main" id="{9F9D0C44-719F-6A1F-AB93-58F7D48E1BCC}"/>
              </a:ext>
            </a:extLst>
          </p:cNvPr>
          <p:cNvSpPr txBox="1"/>
          <p:nvPr/>
        </p:nvSpPr>
        <p:spPr>
          <a:xfrm>
            <a:off x="711200" y="613113"/>
            <a:ext cx="8813800"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800" b="1">
                <a:solidFill>
                  <a:schemeClr val="bg1"/>
                </a:solidFill>
                <a:latin typeface="Encode Sans Black" pitchFamily="2" charset="-18"/>
              </a:rPr>
              <a:t>ZDROJE INFORMACÍ</a:t>
            </a:r>
            <a:br>
              <a:rPr lang="cs-CZ" sz="2800" b="1">
                <a:solidFill>
                  <a:schemeClr val="bg1"/>
                </a:solidFill>
                <a:latin typeface="Encode Sans Black" pitchFamily="2" charset="-18"/>
              </a:rPr>
            </a:br>
            <a:r>
              <a:rPr lang="cs-CZ" sz="2800" b="1">
                <a:solidFill>
                  <a:schemeClr val="bg1"/>
                </a:solidFill>
                <a:latin typeface="Encode Sans Black" pitchFamily="2" charset="-18"/>
              </a:rPr>
              <a:t>K PROBLEMATICE</a:t>
            </a:r>
          </a:p>
          <a:p>
            <a:r>
              <a:rPr lang="cs-CZ" sz="2800" b="1">
                <a:solidFill>
                  <a:schemeClr val="bg1"/>
                </a:solidFill>
                <a:latin typeface="Encode Sans Black" pitchFamily="2" charset="-18"/>
              </a:rPr>
              <a:t>RIZIKOVÉHO CHOVÁNÍ</a:t>
            </a:r>
            <a:br>
              <a:rPr lang="cs-CZ" sz="2800" b="1">
                <a:solidFill>
                  <a:schemeClr val="bg1"/>
                </a:solidFill>
                <a:latin typeface="Encode Sans Black" pitchFamily="2" charset="-18"/>
              </a:rPr>
            </a:br>
            <a:r>
              <a:rPr lang="cs-CZ" sz="2800" b="1">
                <a:solidFill>
                  <a:schemeClr val="bg1"/>
                </a:solidFill>
                <a:latin typeface="Encode Sans Black" pitchFamily="2" charset="-18"/>
              </a:rPr>
              <a:t>NA INTERNETU</a:t>
            </a:r>
          </a:p>
        </p:txBody>
      </p:sp>
      <p:sp>
        <p:nvSpPr>
          <p:cNvPr id="6" name="TextovéPole 5">
            <a:extLst>
              <a:ext uri="{FF2B5EF4-FFF2-40B4-BE49-F238E27FC236}">
                <a16:creationId xmlns:a16="http://schemas.microsoft.com/office/drawing/2014/main" id="{DC1EF372-A83A-004C-E571-5DB420D356C0}"/>
              </a:ext>
            </a:extLst>
          </p:cNvPr>
          <p:cNvSpPr txBox="1"/>
          <p:nvPr/>
        </p:nvSpPr>
        <p:spPr>
          <a:xfrm>
            <a:off x="711200" y="2545764"/>
            <a:ext cx="10706100" cy="3970318"/>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2800" b="1" dirty="0">
                <a:solidFill>
                  <a:srgbClr val="FD821A"/>
                </a:solidFill>
                <a:latin typeface="Encode Sans Black" pitchFamily="2" charset="-18"/>
              </a:rPr>
              <a:t>E-BEZPECI.CZ</a:t>
            </a:r>
            <a:endParaRPr lang="cs-CZ" sz="2800" dirty="0">
              <a:solidFill>
                <a:srgbClr val="FD821A"/>
              </a:solidFill>
              <a:latin typeface="Encode Sans Black" pitchFamily="2" charset="-18"/>
              <a:cs typeface="Calibri"/>
            </a:endParaRPr>
          </a:p>
          <a:p>
            <a:r>
              <a:rPr lang="cs-CZ" sz="2800" b="1" dirty="0">
                <a:solidFill>
                  <a:srgbClr val="FD821A"/>
                </a:solidFill>
                <a:latin typeface="Encode Sans Black" pitchFamily="2" charset="-18"/>
                <a:cs typeface="Calibri"/>
              </a:rPr>
              <a:t>KYBERGROOMING.CZ</a:t>
            </a:r>
          </a:p>
          <a:p>
            <a:r>
              <a:rPr lang="cs-CZ" sz="2800" b="1" dirty="0">
                <a:solidFill>
                  <a:srgbClr val="FD821A"/>
                </a:solidFill>
                <a:latin typeface="Encode Sans Black" pitchFamily="2" charset="-18"/>
                <a:cs typeface="Calibri"/>
              </a:rPr>
              <a:t>SEXTING.CZ </a:t>
            </a:r>
            <a:br>
              <a:rPr lang="cs-CZ" sz="2800" b="1" dirty="0">
                <a:solidFill>
                  <a:srgbClr val="FD821A"/>
                </a:solidFill>
                <a:latin typeface="Encode Sans Black" pitchFamily="2" charset="-18"/>
                <a:cs typeface="Calibri"/>
              </a:rPr>
            </a:br>
            <a:r>
              <a:rPr lang="cs-CZ" sz="2800" b="1" dirty="0">
                <a:solidFill>
                  <a:srgbClr val="FD821A"/>
                </a:solidFill>
                <a:latin typeface="Encode Sans Black" pitchFamily="2" charset="-18"/>
                <a:cs typeface="Calibri"/>
              </a:rPr>
              <a:t>VSITIFILM.CZ</a:t>
            </a:r>
          </a:p>
          <a:p>
            <a:endParaRPr lang="cs-CZ" sz="2800" b="1" dirty="0">
              <a:solidFill>
                <a:srgbClr val="FD821A"/>
              </a:solidFill>
              <a:latin typeface="Encode Sans Black" pitchFamily="2" charset="-18"/>
              <a:ea typeface="+mn-lt"/>
              <a:cs typeface="Calibri"/>
            </a:endParaRPr>
          </a:p>
          <a:p>
            <a:r>
              <a:rPr lang="cs-CZ" sz="2800" b="1" dirty="0">
                <a:solidFill>
                  <a:srgbClr val="FD821A"/>
                </a:solidFill>
                <a:latin typeface="Encode Sans Black" pitchFamily="2" charset="-18"/>
                <a:ea typeface="+mn-lt"/>
                <a:cs typeface="Calibri"/>
              </a:rPr>
              <a:t>POLICIE.GOV.CZ</a:t>
            </a:r>
          </a:p>
          <a:p>
            <a:r>
              <a:rPr lang="cs-CZ" sz="2800" b="1" dirty="0">
                <a:solidFill>
                  <a:srgbClr val="FD821A"/>
                </a:solidFill>
                <a:latin typeface="Encode Sans Black" pitchFamily="2" charset="-18"/>
                <a:ea typeface="+mn-lt"/>
                <a:cs typeface="Calibri"/>
              </a:rPr>
              <a:t>NUKIB.GOV.CZ</a:t>
            </a:r>
          </a:p>
          <a:p>
            <a:r>
              <a:rPr lang="cs-CZ" sz="2800" b="1" dirty="0">
                <a:solidFill>
                  <a:srgbClr val="FD821A"/>
                </a:solidFill>
                <a:latin typeface="Encode Sans Black" pitchFamily="2" charset="-18"/>
                <a:ea typeface="+mn-lt"/>
                <a:cs typeface="Calibri"/>
              </a:rPr>
              <a:t>MV.GOV.CZ</a:t>
            </a:r>
          </a:p>
          <a:p>
            <a:r>
              <a:rPr lang="cs-CZ" sz="2800" b="1" dirty="0">
                <a:solidFill>
                  <a:srgbClr val="FD821A"/>
                </a:solidFill>
                <a:latin typeface="Encode Sans Black" pitchFamily="2" charset="-18"/>
                <a:ea typeface="+mn-lt"/>
                <a:cs typeface="Calibri"/>
              </a:rPr>
              <a:t>PREVENCEKRIMINALITY.CZ</a:t>
            </a:r>
            <a:endParaRPr lang="cs-CZ" sz="2800" b="1" dirty="0">
              <a:solidFill>
                <a:srgbClr val="FD821A"/>
              </a:solidFill>
              <a:latin typeface="Encode Sans Black" pitchFamily="2" charset="-18"/>
              <a:ea typeface="+mn-lt"/>
              <a:cs typeface="+mn-lt"/>
            </a:endParaRPr>
          </a:p>
        </p:txBody>
      </p:sp>
    </p:spTree>
    <p:extLst>
      <p:ext uri="{BB962C8B-B14F-4D97-AF65-F5344CB8AC3E}">
        <p14:creationId xmlns:p14="http://schemas.microsoft.com/office/powerpoint/2010/main" val="731423491"/>
      </p:ext>
    </p:extLst>
  </p:cSld>
  <p:clrMapOvr>
    <a:masterClrMapping/>
  </p:clrMapOvr>
  <p:transition spd="slow">
    <p:comb/>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pic>
        <p:nvPicPr>
          <p:cNvPr id="5126" name="Picture 6">
            <a:extLst>
              <a:ext uri="{FF2B5EF4-FFF2-40B4-BE49-F238E27FC236}">
                <a16:creationId xmlns:a16="http://schemas.microsoft.com/office/drawing/2014/main" id="{2F642362-DF99-6767-6A50-D6DD8EEB1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0959" y="208051"/>
            <a:ext cx="6441897" cy="6441897"/>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4" name="TextovéPole 3">
            <a:extLst>
              <a:ext uri="{FF2B5EF4-FFF2-40B4-BE49-F238E27FC236}">
                <a16:creationId xmlns:a16="http://schemas.microsoft.com/office/drawing/2014/main" id="{9F9D0C44-719F-6A1F-AB93-58F7D48E1BCC}"/>
              </a:ext>
            </a:extLst>
          </p:cNvPr>
          <p:cNvSpPr txBox="1"/>
          <p:nvPr/>
        </p:nvSpPr>
        <p:spPr>
          <a:xfrm>
            <a:off x="711200" y="749300"/>
            <a:ext cx="8813800"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solidFill>
                  <a:srgbClr val="FFC000"/>
                </a:solidFill>
                <a:latin typeface="Encode Sans Black" pitchFamily="2" charset="-18"/>
              </a:rPr>
              <a:t>FILMY A KAMPANĚ</a:t>
            </a:r>
            <a:endParaRPr lang="cs-CZ" sz="4400">
              <a:latin typeface="Encode Sans Black" pitchFamily="2" charset="-18"/>
            </a:endParaRPr>
          </a:p>
        </p:txBody>
      </p:sp>
      <p:sp>
        <p:nvSpPr>
          <p:cNvPr id="6" name="TextovéPole 5">
            <a:extLst>
              <a:ext uri="{FF2B5EF4-FFF2-40B4-BE49-F238E27FC236}">
                <a16:creationId xmlns:a16="http://schemas.microsoft.com/office/drawing/2014/main" id="{DC1EF372-A83A-004C-E571-5DB420D356C0}"/>
              </a:ext>
            </a:extLst>
          </p:cNvPr>
          <p:cNvSpPr txBox="1"/>
          <p:nvPr/>
        </p:nvSpPr>
        <p:spPr>
          <a:xfrm>
            <a:off x="711200" y="1765300"/>
            <a:ext cx="11163300" cy="40318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panose="020B0604020202020204" pitchFamily="34" charset="0"/>
              <a:buChar char="•"/>
            </a:pPr>
            <a:r>
              <a:rPr lang="cs-CZ" sz="3200" b="1" dirty="0">
                <a:solidFill>
                  <a:srgbClr val="FD821A"/>
                </a:solidFill>
                <a:latin typeface="Encode Sans Black" pitchFamily="2" charset="-18"/>
              </a:rPr>
              <a:t>V SÍTI</a:t>
            </a:r>
          </a:p>
          <a:p>
            <a:pPr marL="457200" indent="-457200">
              <a:buFont typeface="Arial" panose="020B0604020202020204" pitchFamily="34" charset="0"/>
              <a:buChar char="•"/>
            </a:pPr>
            <a:r>
              <a:rPr lang="cs-CZ" sz="3200" b="1" dirty="0">
                <a:solidFill>
                  <a:srgbClr val="FD821A"/>
                </a:solidFill>
                <a:latin typeface="Encode Sans Black" pitchFamily="2" charset="-18"/>
                <a:ea typeface="Open Sans"/>
                <a:cs typeface="Open Sans"/>
              </a:rPr>
              <a:t>#MARTYISDEAD</a:t>
            </a:r>
          </a:p>
          <a:p>
            <a:pPr marL="457200" indent="-457200">
              <a:buFont typeface="Arial" panose="020B0604020202020204" pitchFamily="34" charset="0"/>
              <a:buChar char="•"/>
            </a:pPr>
            <a:r>
              <a:rPr lang="cs-CZ" sz="3200" b="1" dirty="0">
                <a:solidFill>
                  <a:srgbClr val="FD821A"/>
                </a:solidFill>
                <a:latin typeface="Encode Sans Black" pitchFamily="2" charset="-18"/>
                <a:ea typeface="Open Sans"/>
                <a:cs typeface="Open Sans"/>
              </a:rPr>
              <a:t>NA HORY</a:t>
            </a:r>
          </a:p>
          <a:p>
            <a:pPr marL="457200" indent="-457200">
              <a:buFont typeface="Arial" panose="020B0604020202020204" pitchFamily="34" charset="0"/>
              <a:buChar char="•"/>
            </a:pPr>
            <a:r>
              <a:rPr lang="cs-CZ" sz="3200" b="1" dirty="0">
                <a:solidFill>
                  <a:srgbClr val="FD821A"/>
                </a:solidFill>
                <a:latin typeface="Encode Sans Black" pitchFamily="2" charset="-18"/>
                <a:ea typeface="Open Sans"/>
                <a:cs typeface="Arial"/>
              </a:rPr>
              <a:t>#SAYNO!</a:t>
            </a:r>
          </a:p>
          <a:p>
            <a:pPr marL="457200" indent="-457200">
              <a:buFont typeface="Arial" panose="020B0604020202020204" pitchFamily="34" charset="0"/>
              <a:buChar char="•"/>
            </a:pPr>
            <a:r>
              <a:rPr lang="cs-CZ" sz="3200" b="1" dirty="0">
                <a:solidFill>
                  <a:srgbClr val="FD821A"/>
                </a:solidFill>
                <a:latin typeface="Encode Sans Black" pitchFamily="2" charset="-18"/>
                <a:ea typeface="Open Sans"/>
                <a:cs typeface="Arial"/>
              </a:rPr>
              <a:t>SEZNAM SE BEZPEČNĚ</a:t>
            </a:r>
            <a:br>
              <a:rPr lang="cs-CZ" sz="3200" b="1" dirty="0">
                <a:solidFill>
                  <a:srgbClr val="FD821A"/>
                </a:solidFill>
                <a:latin typeface="Encode Sans Black" pitchFamily="2" charset="-18"/>
                <a:ea typeface="Open Sans"/>
                <a:cs typeface="Arial"/>
              </a:rPr>
            </a:br>
            <a:r>
              <a:rPr lang="cs-CZ" sz="3200" b="1" dirty="0">
                <a:solidFill>
                  <a:srgbClr val="FD821A"/>
                </a:solidFill>
                <a:latin typeface="Encode Sans Black" pitchFamily="2" charset="-18"/>
                <a:ea typeface="Open Sans"/>
                <a:cs typeface="Arial"/>
              </a:rPr>
              <a:t>(1, 2, 3)</a:t>
            </a:r>
          </a:p>
          <a:p>
            <a:pPr marL="457200" indent="-457200">
              <a:buFont typeface="Arial" panose="020B0604020202020204" pitchFamily="34" charset="0"/>
              <a:buChar char="•"/>
            </a:pPr>
            <a:r>
              <a:rPr lang="cs-CZ" sz="3200" dirty="0">
                <a:solidFill>
                  <a:srgbClr val="FD821A"/>
                </a:solidFill>
                <a:latin typeface="Encode Sans Black" pitchFamily="2" charset="-18"/>
              </a:rPr>
              <a:t>NEBUDUJTE SVÉMU </a:t>
            </a:r>
            <a:br>
              <a:rPr lang="cs-CZ" sz="3200" dirty="0">
                <a:solidFill>
                  <a:srgbClr val="FD821A"/>
                </a:solidFill>
                <a:latin typeface="Encode Sans Black" pitchFamily="2" charset="-18"/>
              </a:rPr>
            </a:br>
            <a:r>
              <a:rPr lang="cs-CZ" sz="3200" dirty="0">
                <a:solidFill>
                  <a:srgbClr val="FD821A"/>
                </a:solidFill>
                <a:latin typeface="Encode Sans Black" pitchFamily="2" charset="-18"/>
              </a:rPr>
              <a:t>DÍTĚTI DIGITÁLNÍ STOPU</a:t>
            </a:r>
            <a:endParaRPr lang="cs-CZ" sz="3200" b="1" dirty="0">
              <a:solidFill>
                <a:srgbClr val="FD821A"/>
              </a:solidFill>
              <a:latin typeface="Encode Sans Black" pitchFamily="2" charset="-18"/>
              <a:ea typeface="Open Sans"/>
              <a:cs typeface="Arial"/>
            </a:endParaRPr>
          </a:p>
        </p:txBody>
      </p:sp>
    </p:spTree>
    <p:extLst>
      <p:ext uri="{BB962C8B-B14F-4D97-AF65-F5344CB8AC3E}">
        <p14:creationId xmlns:p14="http://schemas.microsoft.com/office/powerpoint/2010/main" val="3701806089"/>
      </p:ext>
    </p:extLst>
  </p:cSld>
  <p:clrMapOvr>
    <a:masterClrMapping/>
  </p:clrMapOvr>
  <p:transition spd="slow">
    <p:comb/>
  </p:transition>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pic>
        <p:nvPicPr>
          <p:cNvPr id="4098" name="Picture 2">
            <a:extLst>
              <a:ext uri="{FF2B5EF4-FFF2-40B4-BE49-F238E27FC236}">
                <a16:creationId xmlns:a16="http://schemas.microsoft.com/office/drawing/2014/main" id="{42511E42-6FDC-594F-D203-118B0BC6A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4" name="TextovéPole 3">
            <a:extLst>
              <a:ext uri="{FF2B5EF4-FFF2-40B4-BE49-F238E27FC236}">
                <a16:creationId xmlns:a16="http://schemas.microsoft.com/office/drawing/2014/main" id="{9F9D0C44-719F-6A1F-AB93-58F7D48E1BCC}"/>
              </a:ext>
            </a:extLst>
          </p:cNvPr>
          <p:cNvSpPr txBox="1"/>
          <p:nvPr/>
        </p:nvSpPr>
        <p:spPr>
          <a:xfrm>
            <a:off x="711200" y="749300"/>
            <a:ext cx="8813800"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4400" b="1">
                <a:solidFill>
                  <a:srgbClr val="FFC000"/>
                </a:solidFill>
                <a:latin typeface="Encode Sans Black" pitchFamily="2" charset="-18"/>
              </a:rPr>
              <a:t>ONLINE POMOC</a:t>
            </a:r>
          </a:p>
        </p:txBody>
      </p:sp>
      <p:sp>
        <p:nvSpPr>
          <p:cNvPr id="6" name="TextovéPole 5">
            <a:extLst>
              <a:ext uri="{FF2B5EF4-FFF2-40B4-BE49-F238E27FC236}">
                <a16:creationId xmlns:a16="http://schemas.microsoft.com/office/drawing/2014/main" id="{DC1EF372-A83A-004C-E571-5DB420D356C0}"/>
              </a:ext>
            </a:extLst>
          </p:cNvPr>
          <p:cNvSpPr txBox="1"/>
          <p:nvPr/>
        </p:nvSpPr>
        <p:spPr>
          <a:xfrm>
            <a:off x="711200" y="1765300"/>
            <a:ext cx="9652000" cy="32316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3200" b="1">
                <a:solidFill>
                  <a:srgbClr val="FD821A"/>
                </a:solidFill>
                <a:latin typeface="Encode Sans Black" pitchFamily="2" charset="-18"/>
                <a:ea typeface="+mn-lt"/>
                <a:cs typeface="+mn-lt"/>
              </a:rPr>
              <a:t>LINKABEZPECI.CZ</a:t>
            </a:r>
            <a:endParaRPr lang="cs-CZ" sz="3200" b="1">
              <a:solidFill>
                <a:schemeClr val="bg1"/>
              </a:solidFill>
              <a:latin typeface="Encode Sans Black" pitchFamily="2" charset="-18"/>
              <a:ea typeface="+mn-lt"/>
              <a:cs typeface="+mn-lt"/>
            </a:endParaRPr>
          </a:p>
          <a:p>
            <a:r>
              <a:rPr lang="cs-CZ" sz="3200" b="1">
                <a:solidFill>
                  <a:srgbClr val="FD821A"/>
                </a:solidFill>
                <a:latin typeface="Encode Sans Black" pitchFamily="2" charset="-18"/>
                <a:ea typeface="+mn-lt"/>
                <a:cs typeface="+mn-lt"/>
              </a:rPr>
              <a:t>DITEKRIZE.CZ</a:t>
            </a:r>
            <a:br>
              <a:rPr lang="cs-CZ" sz="3200" b="1">
                <a:solidFill>
                  <a:srgbClr val="FD821A"/>
                </a:solidFill>
                <a:latin typeface="Encode Sans Black" pitchFamily="2" charset="-18"/>
                <a:ea typeface="+mn-lt"/>
                <a:cs typeface="+mn-lt"/>
              </a:rPr>
            </a:br>
            <a:r>
              <a:rPr lang="cs-CZ" sz="3200" b="1">
                <a:solidFill>
                  <a:srgbClr val="FD821A"/>
                </a:solidFill>
                <a:latin typeface="Encode Sans Black" pitchFamily="2" charset="-18"/>
                <a:ea typeface="+mn-lt"/>
                <a:cs typeface="+mn-lt"/>
              </a:rPr>
              <a:t>NAPISNAM.CZ</a:t>
            </a:r>
            <a:endParaRPr lang="cs-CZ" sz="3200">
              <a:solidFill>
                <a:schemeClr val="bg1"/>
              </a:solidFill>
              <a:latin typeface="Encode Sans Black" pitchFamily="2" charset="-18"/>
              <a:ea typeface="+mn-lt"/>
              <a:cs typeface="+mn-lt"/>
            </a:endParaRPr>
          </a:p>
          <a:p>
            <a:endParaRPr lang="cs-CZ" sz="2800" b="1">
              <a:solidFill>
                <a:srgbClr val="FFC000"/>
              </a:solidFill>
              <a:latin typeface="Encode Sans Black" pitchFamily="2" charset="-18"/>
            </a:endParaRPr>
          </a:p>
          <a:p>
            <a:endParaRPr lang="cs-CZ" sz="2800" b="1">
              <a:solidFill>
                <a:schemeClr val="bg1"/>
              </a:solidFill>
              <a:latin typeface="Encode Sans Black" pitchFamily="2" charset="-18"/>
              <a:ea typeface="+mn-lt"/>
              <a:cs typeface="+mn-lt"/>
            </a:endParaRPr>
          </a:p>
          <a:p>
            <a:endParaRPr lang="cs-CZ" sz="2400" b="1">
              <a:solidFill>
                <a:srgbClr val="0070C0"/>
              </a:solidFill>
              <a:latin typeface="Encode Sans Black" pitchFamily="2" charset="-18"/>
              <a:ea typeface="Open Sans"/>
              <a:cs typeface="Open Sans"/>
            </a:endParaRPr>
          </a:p>
          <a:p>
            <a:endParaRPr lang="cs-CZ" sz="2800" b="1">
              <a:solidFill>
                <a:schemeClr val="bg1"/>
              </a:solidFill>
              <a:latin typeface="Encode Sans Black" pitchFamily="2" charset="-18"/>
              <a:cs typeface="Calibri"/>
            </a:endParaRPr>
          </a:p>
        </p:txBody>
      </p:sp>
    </p:spTree>
    <p:extLst>
      <p:ext uri="{BB962C8B-B14F-4D97-AF65-F5344CB8AC3E}">
        <p14:creationId xmlns:p14="http://schemas.microsoft.com/office/powerpoint/2010/main" val="91632022"/>
      </p:ext>
    </p:extLst>
  </p:cSld>
  <p:clrMapOvr>
    <a:masterClrMapping/>
  </p:clrMapOvr>
  <p:transition spd="slow">
    <p:comb/>
  </p:transition>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104"/>
        </a:solidFill>
        <a:effectLst/>
      </p:bgPr>
    </p:bg>
    <p:spTree>
      <p:nvGrpSpPr>
        <p:cNvPr id="1" name=""/>
        <p:cNvGrpSpPr/>
        <p:nvPr/>
      </p:nvGrpSpPr>
      <p:grpSpPr>
        <a:xfrm>
          <a:off x="0" y="0"/>
          <a:ext cx="0" cy="0"/>
          <a:chOff x="0" y="0"/>
          <a:chExt cx="0" cy="0"/>
        </a:xfrm>
      </p:grpSpPr>
      <p:pic>
        <p:nvPicPr>
          <p:cNvPr id="6150" name="Picture 6" descr="motion #animation #gif | Optical illusions art, Optical illusion gif, Cool  optical illusions">
            <a:extLst>
              <a:ext uri="{FF2B5EF4-FFF2-40B4-BE49-F238E27FC236}">
                <a16:creationId xmlns:a16="http://schemas.microsoft.com/office/drawing/2014/main" id="{5A80524F-0674-57B4-34E6-789180F95D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24660" y="1593265"/>
            <a:ext cx="1835735" cy="1835735"/>
          </a:xfrm>
          <a:prstGeom prst="rect">
            <a:avLst/>
          </a:prstGeom>
          <a:noFill/>
          <a:extLst>
            <a:ext uri="{909E8E84-426E-40DD-AFC4-6F175D3DCCD1}">
              <a14:hiddenFill xmlns:a14="http://schemas.microsoft.com/office/drawing/2010/main">
                <a:solidFill>
                  <a:srgbClr val="FFFFFF"/>
                </a:solidFill>
              </a14:hiddenFill>
            </a:ext>
          </a:extLst>
        </p:spPr>
      </p:pic>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4" name="TextovéPole 3">
            <a:extLst>
              <a:ext uri="{FF2B5EF4-FFF2-40B4-BE49-F238E27FC236}">
                <a16:creationId xmlns:a16="http://schemas.microsoft.com/office/drawing/2014/main" id="{5464A49A-C5C5-A316-6F6E-B277942D4010}"/>
              </a:ext>
            </a:extLst>
          </p:cNvPr>
          <p:cNvSpPr txBox="1"/>
          <p:nvPr/>
        </p:nvSpPr>
        <p:spPr>
          <a:xfrm>
            <a:off x="874855" y="3429000"/>
            <a:ext cx="12192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cs-CZ" sz="6000" b="1">
                <a:solidFill>
                  <a:schemeClr val="bg1"/>
                </a:solidFill>
                <a:latin typeface="Encode Sans Black" pitchFamily="2" charset="-18"/>
              </a:rPr>
              <a:t>DĚKUJEME</a:t>
            </a:r>
          </a:p>
          <a:p>
            <a:r>
              <a:rPr lang="cs-CZ" sz="4000" b="1">
                <a:solidFill>
                  <a:schemeClr val="bg1"/>
                </a:solidFill>
                <a:latin typeface="Encode Sans Black" pitchFamily="2" charset="-18"/>
              </a:rPr>
              <a:t>ZA POZORNOST!</a:t>
            </a:r>
          </a:p>
        </p:txBody>
      </p:sp>
      <p:pic>
        <p:nvPicPr>
          <p:cNvPr id="2" name="Picture 2">
            <a:extLst>
              <a:ext uri="{FF2B5EF4-FFF2-40B4-BE49-F238E27FC236}">
                <a16:creationId xmlns:a16="http://schemas.microsoft.com/office/drawing/2014/main" id="{2B2D3A58-1400-7780-BE93-E27E3FB5AF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se zakulacenými rohy 2">
            <a:extLst>
              <a:ext uri="{FF2B5EF4-FFF2-40B4-BE49-F238E27FC236}">
                <a16:creationId xmlns:a16="http://schemas.microsoft.com/office/drawing/2014/main" id="{A93DE9DE-D058-07A8-B1DF-0C6E970695DC}"/>
              </a:ext>
            </a:extLst>
          </p:cNvPr>
          <p:cNvSpPr/>
          <p:nvPr/>
        </p:nvSpPr>
        <p:spPr>
          <a:xfrm>
            <a:off x="11161361" y="65055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Tree>
    <p:extLst>
      <p:ext uri="{BB962C8B-B14F-4D97-AF65-F5344CB8AC3E}">
        <p14:creationId xmlns:p14="http://schemas.microsoft.com/office/powerpoint/2010/main" val="22222969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104"/>
        </a:solidFill>
        <a:effectLst/>
      </p:bgPr>
    </p:bg>
    <p:spTree>
      <p:nvGrpSpPr>
        <p:cNvPr id="1" name=""/>
        <p:cNvGrpSpPr/>
        <p:nvPr/>
      </p:nvGrpSpPr>
      <p:grpSpPr>
        <a:xfrm>
          <a:off x="0" y="0"/>
          <a:ext cx="0" cy="0"/>
          <a:chOff x="0" y="0"/>
          <a:chExt cx="0" cy="0"/>
        </a:xfrm>
      </p:grpSpPr>
      <p:sp>
        <p:nvSpPr>
          <p:cNvPr id="4" name="TextovéPole 3">
            <a:extLst>
              <a:ext uri="{FF2B5EF4-FFF2-40B4-BE49-F238E27FC236}">
                <a16:creationId xmlns:a16="http://schemas.microsoft.com/office/drawing/2014/main" id="{5464A49A-C5C5-A316-6F6E-B277942D4010}"/>
              </a:ext>
            </a:extLst>
          </p:cNvPr>
          <p:cNvSpPr txBox="1"/>
          <p:nvPr/>
        </p:nvSpPr>
        <p:spPr>
          <a:xfrm>
            <a:off x="0" y="2514599"/>
            <a:ext cx="12192000"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cs-CZ" sz="2800" b="1">
                <a:solidFill>
                  <a:schemeClr val="bg1"/>
                </a:solidFill>
                <a:latin typeface="Encode Sans Black" pitchFamily="2" charset="-18"/>
              </a:rPr>
              <a:t>TUTO PREZENTACI PRO VÁS PŘIPRAVILI:</a:t>
            </a:r>
          </a:p>
        </p:txBody>
      </p:sp>
      <p:pic>
        <p:nvPicPr>
          <p:cNvPr id="6" name="Obrázek 5" descr="Obsah obrázku text, Písmo, logo, symbol&#10;&#10;Popis byl vytvořen automaticky">
            <a:extLst>
              <a:ext uri="{FF2B5EF4-FFF2-40B4-BE49-F238E27FC236}">
                <a16:creationId xmlns:a16="http://schemas.microsoft.com/office/drawing/2014/main" id="{1B4C6E7B-848B-C222-FAC8-CDB4472EB8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167" y="3233361"/>
            <a:ext cx="2389637" cy="1188722"/>
          </a:xfrm>
          <a:prstGeom prst="rect">
            <a:avLst/>
          </a:prstGeom>
        </p:spPr>
      </p:pic>
      <p:pic>
        <p:nvPicPr>
          <p:cNvPr id="9" name="Obrázek 8">
            <a:extLst>
              <a:ext uri="{FF2B5EF4-FFF2-40B4-BE49-F238E27FC236}">
                <a16:creationId xmlns:a16="http://schemas.microsoft.com/office/drawing/2014/main" id="{B39EC9D4-067D-349E-E570-CEDD63BADC7F}"/>
              </a:ext>
            </a:extLst>
          </p:cNvPr>
          <p:cNvPicPr>
            <a:picLocks noChangeAspect="1"/>
          </p:cNvPicPr>
          <p:nvPr/>
        </p:nvPicPr>
        <p:blipFill>
          <a:blip r:embed="rId4"/>
          <a:stretch>
            <a:fillRect/>
          </a:stretch>
        </p:blipFill>
        <p:spPr>
          <a:xfrm>
            <a:off x="7545587" y="3421460"/>
            <a:ext cx="2386099" cy="797443"/>
          </a:xfrm>
          <a:prstGeom prst="rect">
            <a:avLst/>
          </a:prstGeom>
        </p:spPr>
      </p:pic>
      <p:graphicFrame>
        <p:nvGraphicFramePr>
          <p:cNvPr id="2" name="Objekt 1">
            <a:extLst>
              <a:ext uri="{FF2B5EF4-FFF2-40B4-BE49-F238E27FC236}">
                <a16:creationId xmlns:a16="http://schemas.microsoft.com/office/drawing/2014/main" id="{02D007D9-C975-B10A-BD03-FA0098CCD171}"/>
              </a:ext>
            </a:extLst>
          </p:cNvPr>
          <p:cNvGraphicFramePr>
            <a:graphicFrameLocks noChangeAspect="1"/>
          </p:cNvGraphicFramePr>
          <p:nvPr>
            <p:extLst>
              <p:ext uri="{D42A27DB-BD31-4B8C-83A1-F6EECF244321}">
                <p14:modId xmlns:p14="http://schemas.microsoft.com/office/powerpoint/2010/main" val="4253753272"/>
              </p:ext>
            </p:extLst>
          </p:nvPr>
        </p:nvGraphicFramePr>
        <p:xfrm>
          <a:off x="2442447" y="3571263"/>
          <a:ext cx="2025369" cy="497835"/>
        </p:xfrm>
        <a:graphic>
          <a:graphicData uri="http://schemas.openxmlformats.org/presentationml/2006/ole">
            <mc:AlternateContent xmlns:mc="http://schemas.openxmlformats.org/markup-compatibility/2006">
              <mc:Choice xmlns:v="urn:schemas-microsoft-com:vml" Requires="v">
                <p:oleObj name="CorelDRAW" r:id="rId5" imgW="2551814" imgH="627557" progId="CorelDraw.Graphic.23">
                  <p:embed/>
                </p:oleObj>
              </mc:Choice>
              <mc:Fallback>
                <p:oleObj name="CorelDRAW" r:id="rId5" imgW="2551814" imgH="627557" progId="CorelDraw.Graphic.23">
                  <p:embed/>
                  <p:pic>
                    <p:nvPicPr>
                      <p:cNvPr id="2" name="Objekt 1">
                        <a:extLst>
                          <a:ext uri="{FF2B5EF4-FFF2-40B4-BE49-F238E27FC236}">
                            <a16:creationId xmlns:a16="http://schemas.microsoft.com/office/drawing/2014/main" id="{02D007D9-C975-B10A-BD03-FA0098CCD171}"/>
                          </a:ext>
                        </a:extLst>
                      </p:cNvPr>
                      <p:cNvPicPr/>
                      <p:nvPr/>
                    </p:nvPicPr>
                    <p:blipFill>
                      <a:blip r:embed="rId6"/>
                      <a:stretch>
                        <a:fillRect/>
                      </a:stretch>
                    </p:blipFill>
                    <p:spPr>
                      <a:xfrm>
                        <a:off x="2442447" y="3571263"/>
                        <a:ext cx="2025369" cy="497835"/>
                      </a:xfrm>
                      <a:prstGeom prst="rect">
                        <a:avLst/>
                      </a:prstGeom>
                    </p:spPr>
                  </p:pic>
                </p:oleObj>
              </mc:Fallback>
            </mc:AlternateContent>
          </a:graphicData>
        </a:graphic>
      </p:graphicFrame>
    </p:spTree>
    <p:extLst>
      <p:ext uri="{BB962C8B-B14F-4D97-AF65-F5344CB8AC3E}">
        <p14:creationId xmlns:p14="http://schemas.microsoft.com/office/powerpoint/2010/main" val="2595354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3050A"/>
        </a:solidFill>
        <a:effectLst/>
      </p:bgPr>
    </p:bg>
    <p:spTree>
      <p:nvGrpSpPr>
        <p:cNvPr id="1" name=""/>
        <p:cNvGrpSpPr/>
        <p:nvPr/>
      </p:nvGrpSpPr>
      <p:grpSpPr>
        <a:xfrm>
          <a:off x="0" y="0"/>
          <a:ext cx="0" cy="0"/>
          <a:chOff x="0" y="0"/>
          <a:chExt cx="0" cy="0"/>
        </a:xfrm>
      </p:grpSpPr>
      <p:sp>
        <p:nvSpPr>
          <p:cNvPr id="7" name="Obdélník: se zakulacenými rohy 6">
            <a:extLst>
              <a:ext uri="{FF2B5EF4-FFF2-40B4-BE49-F238E27FC236}">
                <a16:creationId xmlns:a16="http://schemas.microsoft.com/office/drawing/2014/main" id="{A325A66F-F601-1313-B6FC-73B6FDE81E11}"/>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a:solidFill>
                  <a:schemeClr val="bg2"/>
                </a:solidFill>
                <a:latin typeface="Encode Sans ExtraBold" pitchFamily="2" charset="-18"/>
              </a:rPr>
              <a:t>E-BEZPEČÍ ©</a:t>
            </a:r>
          </a:p>
        </p:txBody>
      </p:sp>
      <p:sp>
        <p:nvSpPr>
          <p:cNvPr id="5" name="Obdélník: se zakulacenými rohy 4">
            <a:extLst>
              <a:ext uri="{FF2B5EF4-FFF2-40B4-BE49-F238E27FC236}">
                <a16:creationId xmlns:a16="http://schemas.microsoft.com/office/drawing/2014/main" id="{D14A18A8-F4B9-17A9-D520-80DC73FFB387}"/>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2" name="TextovéPole 1">
            <a:extLst>
              <a:ext uri="{FF2B5EF4-FFF2-40B4-BE49-F238E27FC236}">
                <a16:creationId xmlns:a16="http://schemas.microsoft.com/office/drawing/2014/main" id="{F45F6ACB-7438-E453-FA36-45E112DBEF6C}"/>
              </a:ext>
            </a:extLst>
          </p:cNvPr>
          <p:cNvSpPr txBox="1"/>
          <p:nvPr/>
        </p:nvSpPr>
        <p:spPr>
          <a:xfrm>
            <a:off x="2735945" y="2578268"/>
            <a:ext cx="6720109" cy="1154162"/>
          </a:xfrm>
          <a:prstGeom prst="rect">
            <a:avLst/>
          </a:prstGeom>
          <a:noFill/>
        </p:spPr>
        <p:txBody>
          <a:bodyPr wrap="none" rtlCol="0">
            <a:spAutoFit/>
          </a:bodyPr>
          <a:lstStyle/>
          <a:p>
            <a:pPr algn="ctr"/>
            <a:r>
              <a:rPr lang="cs-CZ" sz="6900" dirty="0">
                <a:solidFill>
                  <a:schemeClr val="bg1"/>
                </a:solidFill>
                <a:latin typeface="Encode Sans Black" pitchFamily="2" charset="-18"/>
              </a:rPr>
              <a:t>KYBERŠIKANA</a:t>
            </a:r>
            <a:endParaRPr lang="cs-CZ" sz="2700" dirty="0">
              <a:solidFill>
                <a:schemeClr val="bg1"/>
              </a:solidFill>
              <a:latin typeface="Encode Sans Black" pitchFamily="2" charset="-18"/>
            </a:endParaRPr>
          </a:p>
        </p:txBody>
      </p:sp>
      <p:sp>
        <p:nvSpPr>
          <p:cNvPr id="3" name="TextovéPole 2">
            <a:extLst>
              <a:ext uri="{FF2B5EF4-FFF2-40B4-BE49-F238E27FC236}">
                <a16:creationId xmlns:a16="http://schemas.microsoft.com/office/drawing/2014/main" id="{2E6CEA45-6222-247E-03AF-F17C99F62EB2}"/>
              </a:ext>
            </a:extLst>
          </p:cNvPr>
          <p:cNvSpPr txBox="1"/>
          <p:nvPr/>
        </p:nvSpPr>
        <p:spPr>
          <a:xfrm>
            <a:off x="3812361" y="3732430"/>
            <a:ext cx="4567276" cy="523220"/>
          </a:xfrm>
          <a:prstGeom prst="rect">
            <a:avLst/>
          </a:prstGeom>
          <a:noFill/>
        </p:spPr>
        <p:txBody>
          <a:bodyPr wrap="none" rtlCol="0">
            <a:spAutoFit/>
          </a:bodyPr>
          <a:lstStyle/>
          <a:p>
            <a:pPr algn="ctr"/>
            <a:r>
              <a:rPr lang="cs-CZ" sz="2800">
                <a:solidFill>
                  <a:schemeClr val="bg1"/>
                </a:solidFill>
                <a:latin typeface="Encode Sans Black" pitchFamily="2" charset="-18"/>
              </a:rPr>
              <a:t>KYBERNETICKÁ ŠIKANA</a:t>
            </a:r>
            <a:endParaRPr lang="cs-CZ" sz="2800">
              <a:solidFill>
                <a:srgbClr val="F523E6"/>
              </a:solidFill>
              <a:latin typeface="Encode Sans Black" pitchFamily="2" charset="-18"/>
            </a:endParaRPr>
          </a:p>
        </p:txBody>
      </p:sp>
    </p:spTree>
    <p:extLst>
      <p:ext uri="{BB962C8B-B14F-4D97-AF65-F5344CB8AC3E}">
        <p14:creationId xmlns:p14="http://schemas.microsoft.com/office/powerpoint/2010/main" val="3903217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4" name="Objekt 3">
            <a:extLst>
              <a:ext uri="{FF2B5EF4-FFF2-40B4-BE49-F238E27FC236}">
                <a16:creationId xmlns:a16="http://schemas.microsoft.com/office/drawing/2014/main" id="{7B0DD4A5-8096-2189-3D46-E3A55E3E9EB8}"/>
              </a:ext>
            </a:extLst>
          </p:cNvPr>
          <p:cNvGraphicFramePr>
            <a:graphicFrameLocks noChangeAspect="1"/>
          </p:cNvGraphicFramePr>
          <p:nvPr>
            <p:extLst>
              <p:ext uri="{D42A27DB-BD31-4B8C-83A1-F6EECF244321}">
                <p14:modId xmlns:p14="http://schemas.microsoft.com/office/powerpoint/2010/main" val="2757777604"/>
              </p:ext>
            </p:extLst>
          </p:nvPr>
        </p:nvGraphicFramePr>
        <p:xfrm>
          <a:off x="4796631" y="2895600"/>
          <a:ext cx="2598737" cy="1066800"/>
        </p:xfrm>
        <a:graphic>
          <a:graphicData uri="http://schemas.openxmlformats.org/presentationml/2006/ole">
            <mc:AlternateContent xmlns:mc="http://schemas.openxmlformats.org/markup-compatibility/2006">
              <mc:Choice xmlns:v="urn:schemas-microsoft-com:vml" Requires="v">
                <p:oleObj name="CorelDRAW" r:id="rId2" imgW="2598125" imgH="1066091" progId="CorelDraw.Graphic.23">
                  <p:embed/>
                </p:oleObj>
              </mc:Choice>
              <mc:Fallback>
                <p:oleObj name="CorelDRAW" r:id="rId2" imgW="2598125" imgH="1066091" progId="CorelDraw.Graphic.23">
                  <p:embed/>
                  <p:pic>
                    <p:nvPicPr>
                      <p:cNvPr id="4" name="Objekt 3">
                        <a:extLst>
                          <a:ext uri="{FF2B5EF4-FFF2-40B4-BE49-F238E27FC236}">
                            <a16:creationId xmlns:a16="http://schemas.microsoft.com/office/drawing/2014/main" id="{7B0DD4A5-8096-2189-3D46-E3A55E3E9EB8}"/>
                          </a:ext>
                        </a:extLst>
                      </p:cNvPr>
                      <p:cNvPicPr/>
                      <p:nvPr/>
                    </p:nvPicPr>
                    <p:blipFill>
                      <a:blip r:embed="rId3"/>
                      <a:stretch>
                        <a:fillRect/>
                      </a:stretch>
                    </p:blipFill>
                    <p:spPr>
                      <a:xfrm>
                        <a:off x="4796631" y="2895600"/>
                        <a:ext cx="2598737" cy="1066800"/>
                      </a:xfrm>
                      <a:prstGeom prst="rect">
                        <a:avLst/>
                      </a:prstGeom>
                    </p:spPr>
                  </p:pic>
                </p:oleObj>
              </mc:Fallback>
            </mc:AlternateContent>
          </a:graphicData>
        </a:graphic>
      </p:graphicFrame>
    </p:spTree>
    <p:extLst>
      <p:ext uri="{BB962C8B-B14F-4D97-AF65-F5344CB8AC3E}">
        <p14:creationId xmlns:p14="http://schemas.microsoft.com/office/powerpoint/2010/main" val="3159929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7D4DF23-82F0-7B81-D054-1C519F7BD8A4}"/>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26000"/>
                    </a14:imgEffect>
                  </a14:imgLayer>
                </a14:imgProps>
              </a:ext>
              <a:ext uri="{28A0092B-C50C-407E-A947-70E740481C1C}">
                <a14:useLocalDpi xmlns:a14="http://schemas.microsoft.com/office/drawing/2010/main" val="0"/>
              </a:ext>
            </a:extLst>
          </a:blip>
          <a:srcRect/>
          <a:stretch>
            <a:fillRect/>
          </a:stretch>
        </p:blipFill>
        <p:spPr bwMode="auto">
          <a:xfrm>
            <a:off x="5778502" y="438151"/>
            <a:ext cx="6419849" cy="6419849"/>
          </a:xfrm>
          <a:prstGeom prst="rect">
            <a:avLst/>
          </a:prstGeom>
          <a:noFill/>
          <a:extLst>
            <a:ext uri="{909E8E84-426E-40DD-AFC4-6F175D3DCCD1}">
              <a14:hiddenFill xmlns:a14="http://schemas.microsoft.com/office/drawing/2010/main">
                <a:solidFill>
                  <a:srgbClr val="FFFFFF"/>
                </a:solidFill>
              </a14:hiddenFill>
            </a:ext>
          </a:extLst>
        </p:spPr>
      </p:pic>
      <p:sp>
        <p:nvSpPr>
          <p:cNvPr id="2" name="Obdélník 1">
            <a:extLst>
              <a:ext uri="{FF2B5EF4-FFF2-40B4-BE49-F238E27FC236}">
                <a16:creationId xmlns:a16="http://schemas.microsoft.com/office/drawing/2014/main" id="{F84114E8-BD12-B24E-37E0-EB3D6456D2E3}"/>
              </a:ext>
            </a:extLst>
          </p:cNvPr>
          <p:cNvSpPr/>
          <p:nvPr/>
        </p:nvSpPr>
        <p:spPr>
          <a:xfrm>
            <a:off x="714112" y="1568445"/>
            <a:ext cx="5812346" cy="4154984"/>
          </a:xfrm>
          <a:prstGeom prst="rect">
            <a:avLst/>
          </a:prstGeom>
        </p:spPr>
        <p:txBody>
          <a:bodyPr wrap="square" lIns="91440" tIns="45720" rIns="91440" bIns="45720" anchor="t">
            <a:spAutoFit/>
          </a:bodyPr>
          <a:lstStyle/>
          <a:p>
            <a:pPr algn="ctr"/>
            <a:r>
              <a:rPr lang="cs-CZ" sz="4400">
                <a:solidFill>
                  <a:schemeClr val="bg1"/>
                </a:solidFill>
                <a:latin typeface="Encode Sans Black"/>
              </a:rPr>
              <a:t>OTÁZKA:</a:t>
            </a:r>
          </a:p>
          <a:p>
            <a:pPr algn="ctr"/>
            <a:r>
              <a:rPr lang="cs-CZ" sz="4400">
                <a:solidFill>
                  <a:srgbClr val="00B0F0"/>
                </a:solidFill>
                <a:latin typeface="Encode Sans Black"/>
              </a:rPr>
              <a:t>JAK KYBERŠIKANU POZNÁME?</a:t>
            </a:r>
          </a:p>
          <a:p>
            <a:pPr algn="ctr"/>
            <a:endParaRPr lang="cs-CZ" sz="4400">
              <a:solidFill>
                <a:srgbClr val="00B0F0"/>
              </a:solidFill>
              <a:latin typeface="Encode Sans Black"/>
            </a:endParaRPr>
          </a:p>
          <a:p>
            <a:pPr algn="ctr"/>
            <a:r>
              <a:rPr lang="cs-CZ" sz="4400">
                <a:solidFill>
                  <a:srgbClr val="00B0F0"/>
                </a:solidFill>
                <a:latin typeface="Encode Sans Black"/>
              </a:rPr>
              <a:t>CO TO</a:t>
            </a:r>
            <a:endParaRPr lang="cs-CZ">
              <a:latin typeface="Encode Sans Black"/>
            </a:endParaRPr>
          </a:p>
          <a:p>
            <a:pPr algn="ctr"/>
            <a:r>
              <a:rPr lang="cs-CZ" sz="4400">
                <a:solidFill>
                  <a:srgbClr val="00B0F0"/>
                </a:solidFill>
                <a:latin typeface="Encode Sans Black"/>
              </a:rPr>
              <a:t>VLASTNĚ JE?</a:t>
            </a:r>
            <a:endParaRPr lang="cs-CZ" sz="3200">
              <a:solidFill>
                <a:srgbClr val="00B0F0"/>
              </a:solidFill>
              <a:latin typeface="Encode Sans Black"/>
            </a:endParaRPr>
          </a:p>
        </p:txBody>
      </p:sp>
      <p:pic>
        <p:nvPicPr>
          <p:cNvPr id="3" name="Picture 6" descr="Sparks GIFs - Get the best gif on GIFER">
            <a:extLst>
              <a:ext uri="{FF2B5EF4-FFF2-40B4-BE49-F238E27FC236}">
                <a16:creationId xmlns:a16="http://schemas.microsoft.com/office/drawing/2014/main" id="{F1BD95A6-55D6-9F0F-F4E5-2507B07446A8}"/>
              </a:ext>
            </a:extLst>
          </p:cNvPr>
          <p:cNvPicPr>
            <a:picLocks noChangeAspect="1" noChangeArrowheads="1"/>
          </p:cNvPicPr>
          <p:nvPr/>
        </p:nvPicPr>
        <p:blipFill>
          <a:blip r:embed="rId5">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236676" y="1732181"/>
            <a:ext cx="9120674" cy="5125819"/>
          </a:xfrm>
          <a:prstGeom prst="rect">
            <a:avLst/>
          </a:prstGeom>
          <a:noFill/>
          <a:extLst>
            <a:ext uri="{909E8E84-426E-40DD-AFC4-6F175D3DCCD1}">
              <a14:hiddenFill xmlns:a14="http://schemas.microsoft.com/office/drawing/2010/main">
                <a:solidFill>
                  <a:srgbClr val="FFFFFF"/>
                </a:solidFill>
              </a14:hiddenFill>
            </a:ext>
          </a:extLst>
        </p:spPr>
      </p:pic>
      <p:sp>
        <p:nvSpPr>
          <p:cNvPr id="4" name="Obdélník: se zakulacenými rohy 3">
            <a:extLst>
              <a:ext uri="{FF2B5EF4-FFF2-40B4-BE49-F238E27FC236}">
                <a16:creationId xmlns:a16="http://schemas.microsoft.com/office/drawing/2014/main" id="{08A8BFBE-173F-2F1A-CB20-24FF3B6A74BB}"/>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81989019"/>
      </p:ext>
    </p:extLst>
  </p:cSld>
  <p:clrMapOvr>
    <a:masterClrMapping/>
  </p:clrMapOvr>
  <p:transition spd="slow">
    <p:comb/>
  </p:transition>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FE9D68C8-935E-CBE0-CC5F-2227C9AFFF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6676"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Obdélník 1">
            <a:extLst>
              <a:ext uri="{FF2B5EF4-FFF2-40B4-BE49-F238E27FC236}">
                <a16:creationId xmlns:a16="http://schemas.microsoft.com/office/drawing/2014/main" id="{F84114E8-BD12-B24E-37E0-EB3D6456D2E3}"/>
              </a:ext>
            </a:extLst>
          </p:cNvPr>
          <p:cNvSpPr/>
          <p:nvPr/>
        </p:nvSpPr>
        <p:spPr>
          <a:xfrm>
            <a:off x="1076726" y="2367171"/>
            <a:ext cx="5019274" cy="2123658"/>
          </a:xfrm>
          <a:prstGeom prst="rect">
            <a:avLst/>
          </a:prstGeom>
        </p:spPr>
        <p:txBody>
          <a:bodyPr wrap="square">
            <a:spAutoFit/>
          </a:bodyPr>
          <a:lstStyle/>
          <a:p>
            <a:pPr algn="ctr"/>
            <a:r>
              <a:rPr lang="cs-CZ" sz="4400" dirty="0">
                <a:solidFill>
                  <a:schemeClr val="bg1"/>
                </a:solidFill>
                <a:latin typeface="Encode Sans Black" pitchFamily="2" charset="-18"/>
              </a:rPr>
              <a:t>OTÁZKA:</a:t>
            </a:r>
          </a:p>
          <a:p>
            <a:pPr algn="ctr"/>
            <a:r>
              <a:rPr lang="cs-CZ" sz="4400" dirty="0">
                <a:solidFill>
                  <a:srgbClr val="00B0F0"/>
                </a:solidFill>
                <a:latin typeface="Encode Sans Black" pitchFamily="2" charset="-18"/>
              </a:rPr>
              <a:t>JE KYBERŠIKANA</a:t>
            </a:r>
          </a:p>
          <a:p>
            <a:pPr algn="ctr"/>
            <a:r>
              <a:rPr lang="cs-CZ" sz="4400" dirty="0">
                <a:solidFill>
                  <a:srgbClr val="00B0F0"/>
                </a:solidFill>
                <a:latin typeface="Encode Sans Black" pitchFamily="2" charset="-18"/>
              </a:rPr>
              <a:t>TRESTNÝ ČIN?</a:t>
            </a:r>
            <a:endParaRPr lang="cs-CZ" sz="3200" dirty="0">
              <a:solidFill>
                <a:srgbClr val="00B0F0"/>
              </a:solidFill>
              <a:latin typeface="Encode Sans Black" pitchFamily="2" charset="-18"/>
            </a:endParaRPr>
          </a:p>
        </p:txBody>
      </p:sp>
      <p:pic>
        <p:nvPicPr>
          <p:cNvPr id="3" name="Picture 6" descr="Sparks GIFs - Get the best gif on GIFER">
            <a:extLst>
              <a:ext uri="{FF2B5EF4-FFF2-40B4-BE49-F238E27FC236}">
                <a16:creationId xmlns:a16="http://schemas.microsoft.com/office/drawing/2014/main" id="{5A502EB7-73B2-0507-C2A8-AD03A1627DD2}"/>
              </a:ext>
            </a:extLst>
          </p:cNvPr>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236676" y="1732181"/>
            <a:ext cx="9120674" cy="5125819"/>
          </a:xfrm>
          <a:prstGeom prst="rect">
            <a:avLst/>
          </a:prstGeom>
          <a:noFill/>
          <a:extLst>
            <a:ext uri="{909E8E84-426E-40DD-AFC4-6F175D3DCCD1}">
              <a14:hiddenFill xmlns:a14="http://schemas.microsoft.com/office/drawing/2010/main">
                <a:solidFill>
                  <a:srgbClr val="FFFFFF"/>
                </a:solidFill>
              </a14:hiddenFill>
            </a:ext>
          </a:extLst>
        </p:spPr>
      </p:pic>
      <p:sp>
        <p:nvSpPr>
          <p:cNvPr id="4" name="Obdélník: se zakulacenými rohy 3">
            <a:extLst>
              <a:ext uri="{FF2B5EF4-FFF2-40B4-BE49-F238E27FC236}">
                <a16:creationId xmlns:a16="http://schemas.microsoft.com/office/drawing/2014/main" id="{B542E780-5726-38F0-D1C8-DB678BF21935}"/>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Tree>
    <p:extLst>
      <p:ext uri="{BB962C8B-B14F-4D97-AF65-F5344CB8AC3E}">
        <p14:creationId xmlns:p14="http://schemas.microsoft.com/office/powerpoint/2010/main" val="2988494368"/>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DFB61BC-5D21-2EF7-810A-6C97CE9CF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705749" y="600978"/>
            <a:ext cx="9766300" cy="1323439"/>
          </a:xfrm>
          <a:prstGeom prst="rect">
            <a:avLst/>
          </a:prstGeom>
        </p:spPr>
        <p:txBody>
          <a:bodyPr wrap="square" lIns="91440" tIns="45720" rIns="91440" bIns="45720" anchor="t">
            <a:spAutoFit/>
          </a:bodyPr>
          <a:lstStyle/>
          <a:p>
            <a:r>
              <a:rPr lang="cs-CZ" sz="4000" b="1">
                <a:solidFill>
                  <a:srgbClr val="00B0F0"/>
                </a:solidFill>
                <a:latin typeface="Encode Sans Black"/>
              </a:rPr>
              <a:t>CO JE</a:t>
            </a:r>
            <a:endParaRPr lang="cs-CZ" sz="4000" b="1">
              <a:solidFill>
                <a:srgbClr val="00B0F0"/>
              </a:solidFill>
              <a:latin typeface="Encode Sans Black" pitchFamily="2" charset="-18"/>
            </a:endParaRPr>
          </a:p>
          <a:p>
            <a:r>
              <a:rPr lang="cs-CZ" sz="4000" b="1">
                <a:solidFill>
                  <a:srgbClr val="00B0F0"/>
                </a:solidFill>
                <a:latin typeface="Encode Sans Black"/>
              </a:rPr>
              <a:t>KYBERŠIKANA?</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5" name="Obdélník 4">
            <a:extLst>
              <a:ext uri="{FF2B5EF4-FFF2-40B4-BE49-F238E27FC236}">
                <a16:creationId xmlns:a16="http://schemas.microsoft.com/office/drawing/2014/main" id="{0E8C066A-3588-FF1D-939A-66C2524500F2}"/>
              </a:ext>
            </a:extLst>
          </p:cNvPr>
          <p:cNvSpPr/>
          <p:nvPr/>
        </p:nvSpPr>
        <p:spPr>
          <a:xfrm>
            <a:off x="705749" y="2054720"/>
            <a:ext cx="5825680" cy="4708981"/>
          </a:xfrm>
          <a:prstGeom prst="rect">
            <a:avLst/>
          </a:prstGeom>
        </p:spPr>
        <p:txBody>
          <a:bodyPr wrap="square" lIns="91440" tIns="45720" rIns="91440" bIns="45720" anchor="t">
            <a:spAutoFit/>
          </a:bodyPr>
          <a:lstStyle/>
          <a:p>
            <a:r>
              <a:rPr lang="cs-CZ" sz="2400" b="1" dirty="0">
                <a:solidFill>
                  <a:schemeClr val="bg1"/>
                </a:solidFill>
                <a:latin typeface="Encode Sans Black"/>
                <a:cs typeface="Segoe UI"/>
              </a:rPr>
              <a:t>NEJRŮZNĚJŠÍ FORMY AGRESIVNÍCH ÚTOKŮ NA JEDNOTLIVCE</a:t>
            </a:r>
            <a:r>
              <a:rPr lang="cs-CZ" sz="2400" dirty="0">
                <a:solidFill>
                  <a:schemeClr val="bg1"/>
                </a:solidFill>
                <a:latin typeface="Encode Sans Black"/>
                <a:cs typeface="Segoe UI"/>
              </a:rPr>
              <a:t> (ČI SKUPINY ŽÁKŮ), KTERÉ </a:t>
            </a:r>
            <a:r>
              <a:rPr lang="cs-CZ" sz="2400" b="1" dirty="0">
                <a:solidFill>
                  <a:srgbClr val="FFC000"/>
                </a:solidFill>
                <a:latin typeface="Encode Sans Black"/>
                <a:cs typeface="Segoe UI"/>
              </a:rPr>
              <a:t>ZNEUŽÍVAJÍ MODERNÍ KOMUNIKAČNÍ TECHNOLOGIE.</a:t>
            </a:r>
          </a:p>
          <a:p>
            <a:endParaRPr lang="cs-CZ" sz="2400" b="1" dirty="0">
              <a:solidFill>
                <a:schemeClr val="bg1"/>
              </a:solidFill>
              <a:latin typeface="Encode Sans Black" pitchFamily="2" charset="-18"/>
              <a:cs typeface="Segoe UI"/>
            </a:endParaRPr>
          </a:p>
          <a:p>
            <a:r>
              <a:rPr lang="cs-CZ" sz="2400" b="1" dirty="0">
                <a:solidFill>
                  <a:srgbClr val="FFFF00"/>
                </a:solidFill>
                <a:latin typeface="Encode Sans Black"/>
                <a:cs typeface="Segoe UI"/>
              </a:rPr>
              <a:t>DŮLEŽITÉ:</a:t>
            </a:r>
            <a:r>
              <a:rPr lang="cs-CZ" sz="2400" b="1" dirty="0">
                <a:solidFill>
                  <a:schemeClr val="bg1"/>
                </a:solidFill>
                <a:latin typeface="Encode Sans Black"/>
                <a:cs typeface="Segoe UI"/>
              </a:rPr>
              <a:t> U KYBERŠIKANY DOCHÁZÍ K  ÚTOKŮM </a:t>
            </a:r>
            <a:r>
              <a:rPr lang="cs-CZ" sz="2400" b="1" dirty="0">
                <a:solidFill>
                  <a:srgbClr val="FD821A"/>
                </a:solidFill>
                <a:latin typeface="Encode Sans Black"/>
                <a:cs typeface="Segoe UI"/>
              </a:rPr>
              <a:t>OPAKOVANĚ</a:t>
            </a:r>
            <a:r>
              <a:rPr lang="cs-CZ" sz="2400" dirty="0">
                <a:solidFill>
                  <a:schemeClr val="bg1"/>
                </a:solidFill>
                <a:latin typeface="Encode Sans Black"/>
                <a:cs typeface="Segoe UI"/>
              </a:rPr>
              <a:t>, JSOU </a:t>
            </a:r>
            <a:r>
              <a:rPr lang="cs-CZ" sz="2400" b="1" dirty="0">
                <a:solidFill>
                  <a:srgbClr val="FD821A"/>
                </a:solidFill>
                <a:latin typeface="Encode Sans Black"/>
                <a:cs typeface="Segoe UI"/>
              </a:rPr>
              <a:t>INTENZIVNÍ</a:t>
            </a:r>
            <a:r>
              <a:rPr lang="cs-CZ" sz="2400" dirty="0">
                <a:solidFill>
                  <a:schemeClr val="bg1"/>
                </a:solidFill>
                <a:latin typeface="Encode Sans Black"/>
                <a:cs typeface="Segoe UI"/>
              </a:rPr>
              <a:t> A MAJÍ </a:t>
            </a:r>
            <a:r>
              <a:rPr lang="cs-CZ" sz="2400" b="1" dirty="0">
                <a:solidFill>
                  <a:srgbClr val="FD821A"/>
                </a:solidFill>
                <a:latin typeface="Encode Sans Black"/>
                <a:cs typeface="Segoe UI"/>
              </a:rPr>
              <a:t>DOPAD NA PSYCHIKU DÍTĚTE</a:t>
            </a:r>
            <a:r>
              <a:rPr lang="cs-CZ" sz="2400" b="1" dirty="0">
                <a:solidFill>
                  <a:schemeClr val="bg1"/>
                </a:solidFill>
                <a:latin typeface="Encode Sans Black"/>
                <a:cs typeface="Segoe UI"/>
              </a:rPr>
              <a:t>, KTERÉ JE VNÍMÁ JAKO UBLIŽUJÍCÍ.</a:t>
            </a:r>
          </a:p>
          <a:p>
            <a:endParaRPr lang="cs-CZ" sz="3600" dirty="0">
              <a:solidFill>
                <a:schemeClr val="bg1"/>
              </a:solidFill>
              <a:latin typeface="Encode Sans Black" pitchFamily="2" charset="-18"/>
            </a:endParaRPr>
          </a:p>
        </p:txBody>
      </p:sp>
    </p:spTree>
    <p:extLst>
      <p:ext uri="{BB962C8B-B14F-4D97-AF65-F5344CB8AC3E}">
        <p14:creationId xmlns:p14="http://schemas.microsoft.com/office/powerpoint/2010/main" val="358744146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30"/>
                                  </p:iterate>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3DFB61BC-5D21-2EF7-810A-6C97CE9CF7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0"/>
            <a:ext cx="685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Obdélník 2">
            <a:extLst>
              <a:ext uri="{FF2B5EF4-FFF2-40B4-BE49-F238E27FC236}">
                <a16:creationId xmlns:a16="http://schemas.microsoft.com/office/drawing/2014/main" id="{B10E2488-A67F-31A1-4396-EC47452F6FCA}"/>
              </a:ext>
            </a:extLst>
          </p:cNvPr>
          <p:cNvSpPr/>
          <p:nvPr/>
        </p:nvSpPr>
        <p:spPr>
          <a:xfrm>
            <a:off x="705749" y="600978"/>
            <a:ext cx="9766300" cy="1938992"/>
          </a:xfrm>
          <a:prstGeom prst="rect">
            <a:avLst/>
          </a:prstGeom>
        </p:spPr>
        <p:txBody>
          <a:bodyPr wrap="square">
            <a:spAutoFit/>
          </a:bodyPr>
          <a:lstStyle/>
          <a:p>
            <a:r>
              <a:rPr lang="cs-CZ" sz="4000">
                <a:solidFill>
                  <a:srgbClr val="00B0F0"/>
                </a:solidFill>
                <a:latin typeface="Encode Sans Black" pitchFamily="2" charset="-18"/>
              </a:rPr>
              <a:t>CO DĚTI MOTIVUJE</a:t>
            </a:r>
          </a:p>
          <a:p>
            <a:r>
              <a:rPr lang="cs-CZ" sz="4000">
                <a:solidFill>
                  <a:srgbClr val="00B0F0"/>
                </a:solidFill>
                <a:latin typeface="Encode Sans Black" pitchFamily="2" charset="-18"/>
              </a:rPr>
              <a:t>K PÁCHÁNÍ</a:t>
            </a:r>
          </a:p>
          <a:p>
            <a:r>
              <a:rPr lang="cs-CZ" sz="4000">
                <a:solidFill>
                  <a:srgbClr val="00B0F0"/>
                </a:solidFill>
                <a:latin typeface="Encode Sans Black" pitchFamily="2" charset="-18"/>
              </a:rPr>
              <a:t>KYBERŠIKANY?</a:t>
            </a:r>
          </a:p>
        </p:txBody>
      </p:sp>
      <p:sp>
        <p:nvSpPr>
          <p:cNvPr id="4" name="Obdélník: se zakulacenými rohy 3">
            <a:extLst>
              <a:ext uri="{FF2B5EF4-FFF2-40B4-BE49-F238E27FC236}">
                <a16:creationId xmlns:a16="http://schemas.microsoft.com/office/drawing/2014/main" id="{934ED94A-4A61-AED1-F93B-A45A2F405FC2}"/>
              </a:ext>
            </a:extLst>
          </p:cNvPr>
          <p:cNvSpPr/>
          <p:nvPr/>
        </p:nvSpPr>
        <p:spPr>
          <a:xfrm>
            <a:off x="11008961" y="6353175"/>
            <a:ext cx="1183039" cy="410526"/>
          </a:xfrm>
          <a:prstGeom prst="roundRect">
            <a:avLst/>
          </a:prstGeom>
          <a:noFill/>
          <a:ln w="76200">
            <a:noFill/>
          </a:ln>
          <a:effectLst>
            <a:glow>
              <a:srgbClr val="00B0F0"/>
            </a:glo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s-CZ" sz="1050" dirty="0">
                <a:solidFill>
                  <a:schemeClr val="bg2"/>
                </a:solidFill>
                <a:latin typeface="Encode Sans ExtraBold" pitchFamily="2" charset="-18"/>
              </a:rPr>
              <a:t>E-BEZPEČÍ ©</a:t>
            </a:r>
          </a:p>
        </p:txBody>
      </p:sp>
      <p:sp>
        <p:nvSpPr>
          <p:cNvPr id="5" name="Obdélník 4">
            <a:extLst>
              <a:ext uri="{FF2B5EF4-FFF2-40B4-BE49-F238E27FC236}">
                <a16:creationId xmlns:a16="http://schemas.microsoft.com/office/drawing/2014/main" id="{0E8C066A-3588-FF1D-939A-66C2524500F2}"/>
              </a:ext>
            </a:extLst>
          </p:cNvPr>
          <p:cNvSpPr/>
          <p:nvPr/>
        </p:nvSpPr>
        <p:spPr>
          <a:xfrm>
            <a:off x="705749" y="2624219"/>
            <a:ext cx="9766300" cy="3416320"/>
          </a:xfrm>
          <a:prstGeom prst="rect">
            <a:avLst/>
          </a:prstGeom>
        </p:spPr>
        <p:txBody>
          <a:bodyPr wrap="square" lIns="91440" tIns="45720" rIns="91440" bIns="45720" anchor="t">
            <a:spAutoFit/>
          </a:bodyPr>
          <a:lstStyle/>
          <a:p>
            <a:pPr marL="742950" indent="-742950">
              <a:buAutoNum type="arabicPeriod"/>
            </a:pPr>
            <a:r>
              <a:rPr lang="cs-CZ" sz="3600" dirty="0">
                <a:solidFill>
                  <a:srgbClr val="FF3701"/>
                </a:solidFill>
                <a:latin typeface="Encode Sans Black"/>
              </a:rPr>
              <a:t>POMSTA</a:t>
            </a:r>
          </a:p>
          <a:p>
            <a:pPr marL="742950" indent="-742950">
              <a:buAutoNum type="arabicPeriod"/>
            </a:pPr>
            <a:r>
              <a:rPr lang="cs-CZ" sz="3600" dirty="0">
                <a:solidFill>
                  <a:srgbClr val="FD821A"/>
                </a:solidFill>
                <a:latin typeface="Encode Sans Black"/>
              </a:rPr>
              <a:t>OBĚŤ SI TO ZASLOUŽÍ</a:t>
            </a:r>
          </a:p>
          <a:p>
            <a:pPr marL="742950" indent="-742950">
              <a:buAutoNum type="arabicPeriod"/>
            </a:pPr>
            <a:r>
              <a:rPr lang="cs-CZ" sz="3600" dirty="0">
                <a:solidFill>
                  <a:srgbClr val="FFC000"/>
                </a:solidFill>
                <a:latin typeface="Encode Sans Black"/>
              </a:rPr>
              <a:t>NUDA</a:t>
            </a:r>
          </a:p>
          <a:p>
            <a:pPr marL="742950" indent="-742950">
              <a:buAutoNum type="arabicPeriod"/>
            </a:pPr>
            <a:r>
              <a:rPr lang="cs-CZ" sz="3600" dirty="0">
                <a:solidFill>
                  <a:srgbClr val="FFC000"/>
                </a:solidFill>
                <a:latin typeface="Encode Sans Black"/>
              </a:rPr>
              <a:t>SKUPINOVÝ TLAK</a:t>
            </a:r>
          </a:p>
          <a:p>
            <a:pPr marL="742950" indent="-742950">
              <a:buAutoNum type="arabicPeriod"/>
            </a:pPr>
            <a:r>
              <a:rPr lang="cs-CZ" sz="3600" dirty="0">
                <a:solidFill>
                  <a:srgbClr val="FFC000"/>
                </a:solidFill>
                <a:latin typeface="Encode Sans Black"/>
              </a:rPr>
              <a:t>DĚLÁ TO KAŽDÝ,</a:t>
            </a:r>
            <a:br>
              <a:rPr lang="cs-CZ" sz="3600" dirty="0">
                <a:latin typeface="Encode Sans Black" pitchFamily="2" charset="-18"/>
              </a:rPr>
            </a:br>
            <a:r>
              <a:rPr lang="cs-CZ" sz="3600" dirty="0">
                <a:solidFill>
                  <a:srgbClr val="FFC000"/>
                </a:solidFill>
                <a:latin typeface="Encode Sans Black"/>
              </a:rPr>
              <a:t>TAKŽE MŮŽU I JÁ</a:t>
            </a:r>
          </a:p>
        </p:txBody>
      </p:sp>
    </p:spTree>
    <p:extLst>
      <p:ext uri="{BB962C8B-B14F-4D97-AF65-F5344CB8AC3E}">
        <p14:creationId xmlns:p14="http://schemas.microsoft.com/office/powerpoint/2010/main" val="198131538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iterate type="lt">
                                    <p:tmAbs val="30"/>
                                  </p:iterate>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0411F4B53B742846B8F490A5805728DE" ma:contentTypeVersion="15" ma:contentTypeDescription="Vytvoří nový dokument" ma:contentTypeScope="" ma:versionID="c88b93ef386ecf7f97995abbb7afc520">
  <xsd:schema xmlns:xsd="http://www.w3.org/2001/XMLSchema" xmlns:xs="http://www.w3.org/2001/XMLSchema" xmlns:p="http://schemas.microsoft.com/office/2006/metadata/properties" xmlns:ns3="9089e5c5-6580-4bd6-ade5-1b6eaa659154" xmlns:ns4="3b7e7968-636e-4084-b171-5934c3432604" targetNamespace="http://schemas.microsoft.com/office/2006/metadata/properties" ma:root="true" ma:fieldsID="2975282ed6e225b8a140246768154538" ns3:_="" ns4:_="">
    <xsd:import namespace="9089e5c5-6580-4bd6-ade5-1b6eaa659154"/>
    <xsd:import namespace="3b7e7968-636e-4084-b171-5934c343260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LengthInSeconds" minOccurs="0"/>
                <xsd:element ref="ns3:MediaServiceAutoKeyPoints" minOccurs="0"/>
                <xsd:element ref="ns3:MediaServiceKeyPoints" minOccurs="0"/>
                <xsd:element ref="ns3:_activity"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89e5c5-6580-4bd6-ade5-1b6eaa65915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7e7968-636e-4084-b171-5934c3432604" elementFormDefault="qualified">
    <xsd:import namespace="http://schemas.microsoft.com/office/2006/documentManagement/types"/>
    <xsd:import namespace="http://schemas.microsoft.com/office/infopath/2007/PartnerControls"/>
    <xsd:element name="SharedWithUsers" ma:index="13" nillable="true" ma:displayName="Sdílí se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dílené s podrobnostmi" ma:internalName="SharedWithDetails" ma:readOnly="true">
      <xsd:simpleType>
        <xsd:restriction base="dms:Note">
          <xsd:maxLength value="255"/>
        </xsd:restriction>
      </xsd:simpleType>
    </xsd:element>
    <xsd:element name="SharingHintHash" ma:index="15" nillable="true" ma:displayName="Hodnota hash upozornění na sdílení"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9089e5c5-6580-4bd6-ade5-1b6eaa659154" xsi:nil="true"/>
  </documentManagement>
</p:properties>
</file>

<file path=customXml/itemProps1.xml><?xml version="1.0" encoding="utf-8"?>
<ds:datastoreItem xmlns:ds="http://schemas.openxmlformats.org/officeDocument/2006/customXml" ds:itemID="{3659D0E9-2658-4E75-B0B2-B05B5F50C972}">
  <ds:schemaRefs>
    <ds:schemaRef ds:uri="3b7e7968-636e-4084-b171-5934c3432604"/>
    <ds:schemaRef ds:uri="9089e5c5-6580-4bd6-ade5-1b6eaa65915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53FF062-9477-433C-8D37-6542FF1C3089}">
  <ds:schemaRefs>
    <ds:schemaRef ds:uri="http://schemas.microsoft.com/sharepoint/v3/contenttype/forms"/>
  </ds:schemaRefs>
</ds:datastoreItem>
</file>

<file path=customXml/itemProps3.xml><?xml version="1.0" encoding="utf-8"?>
<ds:datastoreItem xmlns:ds="http://schemas.openxmlformats.org/officeDocument/2006/customXml" ds:itemID="{A72ECC28-89F5-4A57-ABA0-E574F1D7086E}">
  <ds:schemaRefs>
    <ds:schemaRef ds:uri="http://purl.org/dc/elements/1.1/"/>
    <ds:schemaRef ds:uri="http://schemas.openxmlformats.org/package/2006/metadata/core-properties"/>
    <ds:schemaRef ds:uri="http://www.w3.org/XML/1998/namespace"/>
    <ds:schemaRef ds:uri="http://schemas.microsoft.com/office/2006/documentManagement/types"/>
    <ds:schemaRef ds:uri="3b7e7968-636e-4084-b171-5934c3432604"/>
    <ds:schemaRef ds:uri="http://purl.org/dc/terms/"/>
    <ds:schemaRef ds:uri="http://schemas.microsoft.com/office/infopath/2007/PartnerControls"/>
    <ds:schemaRef ds:uri="9089e5c5-6580-4bd6-ade5-1b6eaa659154"/>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679</TotalTime>
  <Words>5972</Words>
  <Application>Microsoft Office PowerPoint</Application>
  <PresentationFormat>Širokoúhlá obrazovka</PresentationFormat>
  <Paragraphs>541</Paragraphs>
  <Slides>50</Slides>
  <Notes>47</Notes>
  <HiddenSlides>0</HiddenSlides>
  <MMClips>0</MMClips>
  <ScaleCrop>false</ScaleCrop>
  <HeadingPairs>
    <vt:vector size="8" baseType="variant">
      <vt:variant>
        <vt:lpstr>Použitá písma</vt:lpstr>
      </vt:variant>
      <vt:variant>
        <vt:i4>9</vt:i4>
      </vt:variant>
      <vt:variant>
        <vt:lpstr>Motiv</vt:lpstr>
      </vt:variant>
      <vt:variant>
        <vt:i4>1</vt:i4>
      </vt:variant>
      <vt:variant>
        <vt:lpstr>Vložené servery OLE</vt:lpstr>
      </vt:variant>
      <vt:variant>
        <vt:i4>1</vt:i4>
      </vt:variant>
      <vt:variant>
        <vt:lpstr>Nadpisy snímků</vt:lpstr>
      </vt:variant>
      <vt:variant>
        <vt:i4>50</vt:i4>
      </vt:variant>
    </vt:vector>
  </HeadingPairs>
  <TitlesOfParts>
    <vt:vector size="61" baseType="lpstr">
      <vt:lpstr>Calibri Light</vt:lpstr>
      <vt:lpstr>Encode Sans Black</vt:lpstr>
      <vt:lpstr>Calibri</vt:lpstr>
      <vt:lpstr>Kalam-Bold</vt:lpstr>
      <vt:lpstr>Arial</vt:lpstr>
      <vt:lpstr>Segoe UI</vt:lpstr>
      <vt:lpstr>Encode Sans ExtraBold</vt:lpstr>
      <vt:lpstr>Kalam-Regular</vt:lpstr>
      <vt:lpstr>Encode Sans SemiExpandedBlack</vt:lpstr>
      <vt:lpstr>Motiv Office</vt:lpstr>
      <vt:lpstr>CorelDRAW</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lpstr>Prezentace aplikace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Kopecky Kamil</dc:creator>
  <cp:lastModifiedBy>Kubala Lukas</cp:lastModifiedBy>
  <cp:revision>44</cp:revision>
  <dcterms:created xsi:type="dcterms:W3CDTF">2023-11-08T10:36:49Z</dcterms:created>
  <dcterms:modified xsi:type="dcterms:W3CDTF">2025-11-27T12:56:16Z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0x0101000411F4B53B742846B8F490A5805728DE</vt:lpwstr>
  </property>
</Properties>
</file>